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2" r:id="rId6"/>
    <p:sldMasterId id="2147483685" r:id="rId7"/>
  </p:sldMasterIdLst>
  <p:notesMasterIdLst>
    <p:notesMasterId r:id="rId54"/>
  </p:notesMasterIdLst>
  <p:handoutMasterIdLst>
    <p:handoutMasterId r:id="rId55"/>
  </p:handoutMasterIdLst>
  <p:sldIdLst>
    <p:sldId id="589" r:id="rId8"/>
    <p:sldId id="332" r:id="rId9"/>
    <p:sldId id="552" r:id="rId10"/>
    <p:sldId id="532" r:id="rId11"/>
    <p:sldId id="534" r:id="rId12"/>
    <p:sldId id="533" r:id="rId13"/>
    <p:sldId id="492" r:id="rId14"/>
    <p:sldId id="544" r:id="rId15"/>
    <p:sldId id="496" r:id="rId16"/>
    <p:sldId id="565" r:id="rId17"/>
    <p:sldId id="555" r:id="rId18"/>
    <p:sldId id="549" r:id="rId19"/>
    <p:sldId id="560" r:id="rId20"/>
    <p:sldId id="561" r:id="rId21"/>
    <p:sldId id="562" r:id="rId22"/>
    <p:sldId id="563" r:id="rId23"/>
    <p:sldId id="564" r:id="rId24"/>
    <p:sldId id="493" r:id="rId25"/>
    <p:sldId id="543" r:id="rId26"/>
    <p:sldId id="542" r:id="rId27"/>
    <p:sldId id="553" r:id="rId28"/>
    <p:sldId id="554" r:id="rId29"/>
    <p:sldId id="566" r:id="rId30"/>
    <p:sldId id="567" r:id="rId31"/>
    <p:sldId id="568" r:id="rId32"/>
    <p:sldId id="569" r:id="rId33"/>
    <p:sldId id="570" r:id="rId34"/>
    <p:sldId id="571" r:id="rId35"/>
    <p:sldId id="572" r:id="rId36"/>
    <p:sldId id="573" r:id="rId37"/>
    <p:sldId id="574" r:id="rId38"/>
    <p:sldId id="575" r:id="rId39"/>
    <p:sldId id="576" r:id="rId40"/>
    <p:sldId id="577" r:id="rId41"/>
    <p:sldId id="578" r:id="rId42"/>
    <p:sldId id="579" r:id="rId43"/>
    <p:sldId id="580" r:id="rId44"/>
    <p:sldId id="581" r:id="rId45"/>
    <p:sldId id="582" r:id="rId46"/>
    <p:sldId id="583" r:id="rId47"/>
    <p:sldId id="584" r:id="rId48"/>
    <p:sldId id="585" r:id="rId49"/>
    <p:sldId id="586" r:id="rId50"/>
    <p:sldId id="587" r:id="rId51"/>
    <p:sldId id="588" r:id="rId52"/>
    <p:sldId id="592" r:id="rId53"/>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66"/>
    <a:srgbClr val="003399"/>
    <a:srgbClr val="161645"/>
    <a:srgbClr val="CCCCFF"/>
    <a:srgbClr val="E5F9FF"/>
    <a:srgbClr val="777777"/>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79254" autoAdjust="0"/>
  </p:normalViewPr>
  <p:slideViewPr>
    <p:cSldViewPr>
      <p:cViewPr varScale="1">
        <p:scale>
          <a:sx n="68" d="100"/>
          <a:sy n="68" d="100"/>
        </p:scale>
        <p:origin x="119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786"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fn26640\Documents\New%20Pro%20Bono%20Folder%2004~12~2016\Dr.M\NOVA%20Tabl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Sheet4!$D$10</c:f>
              <c:strCache>
                <c:ptCount val="1"/>
                <c:pt idx="0">
                  <c:v>Low HOI Areas</c:v>
                </c:pt>
              </c:strCache>
            </c:strRef>
          </c:tx>
          <c:invertIfNegative val="0"/>
          <c:cat>
            <c:strRef>
              <c:f>Sheet4!$E$9:$G$9</c:f>
              <c:strCache>
                <c:ptCount val="2"/>
                <c:pt idx="0">
                  <c:v>Diabetes Hospitalization Rate</c:v>
                </c:pt>
                <c:pt idx="1">
                  <c:v>COPD Hospitalization Rate</c:v>
                </c:pt>
              </c:strCache>
            </c:strRef>
          </c:cat>
          <c:val>
            <c:numRef>
              <c:f>Sheet4!$E$10:$G$10</c:f>
              <c:numCache>
                <c:formatCode>0.0</c:formatCode>
                <c:ptCount val="2"/>
                <c:pt idx="0">
                  <c:v>379.40073244111625</c:v>
                </c:pt>
                <c:pt idx="1">
                  <c:v>303.27850111829741</c:v>
                </c:pt>
              </c:numCache>
            </c:numRef>
          </c:val>
          <c:extLst>
            <c:ext xmlns:c16="http://schemas.microsoft.com/office/drawing/2014/chart" uri="{C3380CC4-5D6E-409C-BE32-E72D297353CC}">
              <c16:uniqueId val="{00000000-CB02-4D16-BBCC-4FF2114D4B59}"/>
            </c:ext>
          </c:extLst>
        </c:ser>
        <c:ser>
          <c:idx val="1"/>
          <c:order val="1"/>
          <c:tx>
            <c:strRef>
              <c:f>Sheet4!$D$11</c:f>
              <c:strCache>
                <c:ptCount val="1"/>
                <c:pt idx="0">
                  <c:v>Mederate HOI Areas</c:v>
                </c:pt>
              </c:strCache>
            </c:strRef>
          </c:tx>
          <c:invertIfNegative val="0"/>
          <c:cat>
            <c:strRef>
              <c:f>Sheet4!$E$9:$G$9</c:f>
              <c:strCache>
                <c:ptCount val="2"/>
                <c:pt idx="0">
                  <c:v>Diabetes Hospitalization Rate</c:v>
                </c:pt>
                <c:pt idx="1">
                  <c:v>COPD Hospitalization Rate</c:v>
                </c:pt>
              </c:strCache>
            </c:strRef>
          </c:cat>
          <c:val>
            <c:numRef>
              <c:f>Sheet4!$E$11:$G$11</c:f>
              <c:numCache>
                <c:formatCode>0.0</c:formatCode>
                <c:ptCount val="2"/>
                <c:pt idx="0">
                  <c:v>305.71620866271974</c:v>
                </c:pt>
                <c:pt idx="1">
                  <c:v>278.62382076816897</c:v>
                </c:pt>
              </c:numCache>
            </c:numRef>
          </c:val>
          <c:extLst>
            <c:ext xmlns:c16="http://schemas.microsoft.com/office/drawing/2014/chart" uri="{C3380CC4-5D6E-409C-BE32-E72D297353CC}">
              <c16:uniqueId val="{00000001-CB02-4D16-BBCC-4FF2114D4B59}"/>
            </c:ext>
          </c:extLst>
        </c:ser>
        <c:ser>
          <c:idx val="2"/>
          <c:order val="2"/>
          <c:tx>
            <c:strRef>
              <c:f>Sheet4!$D$12</c:f>
              <c:strCache>
                <c:ptCount val="1"/>
                <c:pt idx="0">
                  <c:v>High HOI Areas</c:v>
                </c:pt>
              </c:strCache>
            </c:strRef>
          </c:tx>
          <c:spPr>
            <a:solidFill>
              <a:srgbClr val="00B0F0"/>
            </a:solidFill>
          </c:spPr>
          <c:invertIfNegative val="0"/>
          <c:cat>
            <c:strRef>
              <c:f>Sheet4!$E$9:$G$9</c:f>
              <c:strCache>
                <c:ptCount val="2"/>
                <c:pt idx="0">
                  <c:v>Diabetes Hospitalization Rate</c:v>
                </c:pt>
                <c:pt idx="1">
                  <c:v>COPD Hospitalization Rate</c:v>
                </c:pt>
              </c:strCache>
            </c:strRef>
          </c:cat>
          <c:val>
            <c:numRef>
              <c:f>Sheet4!$E$12:$G$12</c:f>
              <c:numCache>
                <c:formatCode>0.0</c:formatCode>
                <c:ptCount val="2"/>
                <c:pt idx="0">
                  <c:v>226.17919842437612</c:v>
                </c:pt>
                <c:pt idx="1">
                  <c:v>243.31180479770566</c:v>
                </c:pt>
              </c:numCache>
            </c:numRef>
          </c:val>
          <c:extLst>
            <c:ext xmlns:c16="http://schemas.microsoft.com/office/drawing/2014/chart" uri="{C3380CC4-5D6E-409C-BE32-E72D297353CC}">
              <c16:uniqueId val="{00000002-CB02-4D16-BBCC-4FF2114D4B59}"/>
            </c:ext>
          </c:extLst>
        </c:ser>
        <c:dLbls>
          <c:showLegendKey val="0"/>
          <c:showVal val="0"/>
          <c:showCatName val="0"/>
          <c:showSerName val="0"/>
          <c:showPercent val="0"/>
          <c:showBubbleSize val="0"/>
        </c:dLbls>
        <c:gapWidth val="150"/>
        <c:axId val="47194496"/>
        <c:axId val="47196032"/>
      </c:barChart>
      <c:catAx>
        <c:axId val="47194496"/>
        <c:scaling>
          <c:orientation val="minMax"/>
        </c:scaling>
        <c:delete val="0"/>
        <c:axPos val="b"/>
        <c:numFmt formatCode="General" sourceLinked="0"/>
        <c:majorTickMark val="out"/>
        <c:minorTickMark val="none"/>
        <c:tickLblPos val="nextTo"/>
        <c:txPr>
          <a:bodyPr/>
          <a:lstStyle/>
          <a:p>
            <a:pPr>
              <a:defRPr b="1" i="0" baseline="0"/>
            </a:pPr>
            <a:endParaRPr lang="en-US"/>
          </a:p>
        </c:txPr>
        <c:crossAx val="47196032"/>
        <c:crosses val="autoZero"/>
        <c:auto val="1"/>
        <c:lblAlgn val="ctr"/>
        <c:lblOffset val="100"/>
        <c:noMultiLvlLbl val="0"/>
      </c:catAx>
      <c:valAx>
        <c:axId val="47196032"/>
        <c:scaling>
          <c:orientation val="minMax"/>
        </c:scaling>
        <c:delete val="0"/>
        <c:axPos val="l"/>
        <c:majorGridlines/>
        <c:numFmt formatCode="0.0" sourceLinked="1"/>
        <c:majorTickMark val="out"/>
        <c:minorTickMark val="none"/>
        <c:tickLblPos val="nextTo"/>
        <c:txPr>
          <a:bodyPr/>
          <a:lstStyle/>
          <a:p>
            <a:pPr>
              <a:defRPr b="1" i="0" baseline="0"/>
            </a:pPr>
            <a:endParaRPr lang="en-US"/>
          </a:p>
        </c:txPr>
        <c:crossAx val="47194496"/>
        <c:crosses val="autoZero"/>
        <c:crossBetween val="between"/>
      </c:valAx>
    </c:plotArea>
    <c:legend>
      <c:legendPos val="r"/>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843F05-102B-41CC-933A-832CAC532006}" type="doc">
      <dgm:prSet loTypeId="urn:microsoft.com/office/officeart/2005/8/layout/cycle3" loCatId="cycle" qsTypeId="urn:microsoft.com/office/officeart/2005/8/quickstyle/3d2" qsCatId="3D" csTypeId="urn:microsoft.com/office/officeart/2005/8/colors/colorful1#1" csCatId="colorful" phldr="1"/>
      <dgm:spPr/>
      <dgm:t>
        <a:bodyPr/>
        <a:lstStyle/>
        <a:p>
          <a:endParaRPr lang="en-US"/>
        </a:p>
      </dgm:t>
    </dgm:pt>
    <dgm:pt modelId="{C9BD20E7-5325-43A1-AAFF-D9E3683DD1A6}">
      <dgm:prSet phldrT="[Text]"/>
      <dgm:spPr>
        <a:solidFill>
          <a:srgbClr val="00B0F0"/>
        </a:solidFill>
      </dgm:spPr>
      <dgm:t>
        <a:bodyPr/>
        <a:lstStyle/>
        <a:p>
          <a:r>
            <a:rPr lang="en-US" dirty="0"/>
            <a:t>Educational Attainment</a:t>
          </a:r>
        </a:p>
      </dgm:t>
    </dgm:pt>
    <dgm:pt modelId="{B1ED58A8-D753-4693-B563-85831B63F2D4}" type="parTrans" cxnId="{C1C0A5A0-EAD7-430B-AB52-A9DB7E37D8A2}">
      <dgm:prSet/>
      <dgm:spPr/>
      <dgm:t>
        <a:bodyPr/>
        <a:lstStyle/>
        <a:p>
          <a:endParaRPr lang="en-US"/>
        </a:p>
      </dgm:t>
    </dgm:pt>
    <dgm:pt modelId="{393499B2-C3FC-4B84-AC18-9133F52B19E6}" type="sibTrans" cxnId="{C1C0A5A0-EAD7-430B-AB52-A9DB7E37D8A2}">
      <dgm:prSet/>
      <dgm:spPr/>
      <dgm:t>
        <a:bodyPr/>
        <a:lstStyle/>
        <a:p>
          <a:endParaRPr lang="en-US" dirty="0"/>
        </a:p>
      </dgm:t>
    </dgm:pt>
    <dgm:pt modelId="{66E76A70-A6C0-4DC2-A184-50BEC26356FB}">
      <dgm:prSet phldrT="[Text]"/>
      <dgm:spPr>
        <a:solidFill>
          <a:srgbClr val="7030A0"/>
        </a:solidFill>
      </dgm:spPr>
      <dgm:t>
        <a:bodyPr/>
        <a:lstStyle/>
        <a:p>
          <a:r>
            <a:rPr lang="en-US" dirty="0"/>
            <a:t>Population Density</a:t>
          </a:r>
        </a:p>
      </dgm:t>
    </dgm:pt>
    <dgm:pt modelId="{F2458B60-F573-43F2-A55F-3340805BF9F6}" type="parTrans" cxnId="{068A418E-4D38-4731-9A48-D32EA60F48BB}">
      <dgm:prSet/>
      <dgm:spPr/>
      <dgm:t>
        <a:bodyPr/>
        <a:lstStyle/>
        <a:p>
          <a:endParaRPr lang="en-US"/>
        </a:p>
      </dgm:t>
    </dgm:pt>
    <dgm:pt modelId="{9C11B1BE-B21A-434A-94DF-71D11041CDA8}" type="sibTrans" cxnId="{068A418E-4D38-4731-9A48-D32EA60F48BB}">
      <dgm:prSet/>
      <dgm:spPr/>
      <dgm:t>
        <a:bodyPr/>
        <a:lstStyle/>
        <a:p>
          <a:endParaRPr lang="en-US"/>
        </a:p>
      </dgm:t>
    </dgm:pt>
    <dgm:pt modelId="{AD11479E-BF10-455C-B227-5F6986DBC442}">
      <dgm:prSet phldrT="[Text]"/>
      <dgm:spPr/>
      <dgm:t>
        <a:bodyPr/>
        <a:lstStyle/>
        <a:p>
          <a:r>
            <a:rPr lang="en-US" dirty="0"/>
            <a:t>Spatial Segregation</a:t>
          </a:r>
        </a:p>
      </dgm:t>
    </dgm:pt>
    <dgm:pt modelId="{4DFA2414-F710-4813-AB12-5263E267E0DA}" type="parTrans" cxnId="{7CAE9700-F93D-4967-B504-5F3B4E597825}">
      <dgm:prSet/>
      <dgm:spPr/>
      <dgm:t>
        <a:bodyPr/>
        <a:lstStyle/>
        <a:p>
          <a:endParaRPr lang="en-US"/>
        </a:p>
      </dgm:t>
    </dgm:pt>
    <dgm:pt modelId="{84A1FEE1-9521-4798-9264-3842F50BDC5F}" type="sibTrans" cxnId="{7CAE9700-F93D-4967-B504-5F3B4E597825}">
      <dgm:prSet/>
      <dgm:spPr/>
      <dgm:t>
        <a:bodyPr/>
        <a:lstStyle/>
        <a:p>
          <a:endParaRPr lang="en-US"/>
        </a:p>
      </dgm:t>
    </dgm:pt>
    <dgm:pt modelId="{98E49D9B-DBDA-4186-BC98-F42084272110}">
      <dgm:prSet phldrT="[Text]"/>
      <dgm:spPr>
        <a:solidFill>
          <a:srgbClr val="7030A0"/>
        </a:solidFill>
      </dgm:spPr>
      <dgm:t>
        <a:bodyPr/>
        <a:lstStyle/>
        <a:p>
          <a:r>
            <a:rPr lang="en-US" dirty="0"/>
            <a:t>Population Churning</a:t>
          </a:r>
        </a:p>
      </dgm:t>
    </dgm:pt>
    <dgm:pt modelId="{B07F5119-004E-41FF-9603-D9BC90BDF07C}" type="parTrans" cxnId="{DD2CFB8A-32E3-45C3-B243-DBD4EFF3D413}">
      <dgm:prSet/>
      <dgm:spPr/>
      <dgm:t>
        <a:bodyPr/>
        <a:lstStyle/>
        <a:p>
          <a:endParaRPr lang="en-US"/>
        </a:p>
      </dgm:t>
    </dgm:pt>
    <dgm:pt modelId="{39B3A1E3-969E-4C5C-81F5-3DA2AA9B77FF}" type="sibTrans" cxnId="{DD2CFB8A-32E3-45C3-B243-DBD4EFF3D413}">
      <dgm:prSet/>
      <dgm:spPr/>
      <dgm:t>
        <a:bodyPr/>
        <a:lstStyle/>
        <a:p>
          <a:endParaRPr lang="en-US"/>
        </a:p>
      </dgm:t>
    </dgm:pt>
    <dgm:pt modelId="{FD09E092-C4FD-447A-B323-28E3C3E61503}">
      <dgm:prSet phldrT="[Text]"/>
      <dgm:spPr>
        <a:solidFill>
          <a:schemeClr val="accent6">
            <a:lumMod val="75000"/>
          </a:schemeClr>
        </a:solidFill>
      </dgm:spPr>
      <dgm:t>
        <a:bodyPr/>
        <a:lstStyle/>
        <a:p>
          <a:r>
            <a:rPr lang="en-US" dirty="0"/>
            <a:t>Job Participation</a:t>
          </a:r>
        </a:p>
      </dgm:t>
    </dgm:pt>
    <dgm:pt modelId="{23F505D3-35E7-4C8E-8F36-B6EA560026CA}" type="parTrans" cxnId="{B7D5B425-6313-4C89-95E4-B4F47826D5A4}">
      <dgm:prSet/>
      <dgm:spPr/>
      <dgm:t>
        <a:bodyPr/>
        <a:lstStyle/>
        <a:p>
          <a:endParaRPr lang="en-US"/>
        </a:p>
      </dgm:t>
    </dgm:pt>
    <dgm:pt modelId="{DBBDE8B5-5D58-470F-B9EE-DAED3F9ED3A3}" type="sibTrans" cxnId="{B7D5B425-6313-4C89-95E4-B4F47826D5A4}">
      <dgm:prSet/>
      <dgm:spPr/>
      <dgm:t>
        <a:bodyPr/>
        <a:lstStyle/>
        <a:p>
          <a:endParaRPr lang="en-US"/>
        </a:p>
      </dgm:t>
    </dgm:pt>
    <dgm:pt modelId="{B19D212B-81CA-45D1-A857-C3EE3E864123}">
      <dgm:prSet phldrT="[Text]"/>
      <dgm:spPr>
        <a:solidFill>
          <a:schemeClr val="accent6">
            <a:lumMod val="75000"/>
          </a:schemeClr>
        </a:solidFill>
      </dgm:spPr>
      <dgm:t>
        <a:bodyPr/>
        <a:lstStyle/>
        <a:p>
          <a:r>
            <a:rPr lang="en-US" dirty="0"/>
            <a:t>Income Diversity</a:t>
          </a:r>
        </a:p>
      </dgm:t>
    </dgm:pt>
    <dgm:pt modelId="{53378A01-14AB-4320-9BAC-B612E2D14445}" type="parTrans" cxnId="{041AB982-C69F-43FF-8DE5-876FBEB37BE6}">
      <dgm:prSet/>
      <dgm:spPr/>
      <dgm:t>
        <a:bodyPr/>
        <a:lstStyle/>
        <a:p>
          <a:endParaRPr lang="en-US"/>
        </a:p>
      </dgm:t>
    </dgm:pt>
    <dgm:pt modelId="{F899E19A-7F90-4336-BC0B-C16CC89BC8AA}" type="sibTrans" cxnId="{041AB982-C69F-43FF-8DE5-876FBEB37BE6}">
      <dgm:prSet/>
      <dgm:spPr/>
      <dgm:t>
        <a:bodyPr/>
        <a:lstStyle/>
        <a:p>
          <a:endParaRPr lang="en-US"/>
        </a:p>
      </dgm:t>
    </dgm:pt>
    <dgm:pt modelId="{652E5B12-79AA-460D-BF15-ACF6F9FA7B74}">
      <dgm:prSet phldrT="[Text]"/>
      <dgm:spPr>
        <a:solidFill>
          <a:schemeClr val="accent6">
            <a:lumMod val="75000"/>
          </a:schemeClr>
        </a:solidFill>
      </dgm:spPr>
      <dgm:t>
        <a:bodyPr/>
        <a:lstStyle/>
        <a:p>
          <a:r>
            <a:rPr lang="en-US" dirty="0"/>
            <a:t>Affordability of Housing and Transportation</a:t>
          </a:r>
        </a:p>
      </dgm:t>
    </dgm:pt>
    <dgm:pt modelId="{0FA9E34B-7358-4FEF-91EE-99CF1154FBEB}" type="parTrans" cxnId="{A3030954-1223-450F-AAAD-449A32E0C925}">
      <dgm:prSet/>
      <dgm:spPr/>
      <dgm:t>
        <a:bodyPr/>
        <a:lstStyle/>
        <a:p>
          <a:endParaRPr lang="en-US"/>
        </a:p>
      </dgm:t>
    </dgm:pt>
    <dgm:pt modelId="{D4563336-2067-4B06-8A2D-729733638CC9}" type="sibTrans" cxnId="{A3030954-1223-450F-AAAD-449A32E0C925}">
      <dgm:prSet/>
      <dgm:spPr/>
      <dgm:t>
        <a:bodyPr/>
        <a:lstStyle/>
        <a:p>
          <a:endParaRPr lang="en-US"/>
        </a:p>
      </dgm:t>
    </dgm:pt>
    <dgm:pt modelId="{758DF13C-6E92-4DBC-A8C3-49445347127D}">
      <dgm:prSet phldrT="[Text]"/>
      <dgm:spPr>
        <a:solidFill>
          <a:srgbClr val="C00000"/>
        </a:solidFill>
      </dgm:spPr>
      <dgm:t>
        <a:bodyPr/>
        <a:lstStyle/>
        <a:p>
          <a:r>
            <a:rPr lang="en-US" dirty="0"/>
            <a:t>EPA  Environmental Hazards</a:t>
          </a:r>
        </a:p>
      </dgm:t>
    </dgm:pt>
    <dgm:pt modelId="{E08B1E1E-2456-43FB-B2B2-86FDC599EAA1}" type="parTrans" cxnId="{6DC3F601-4B1A-4F03-956B-B980E673F1C0}">
      <dgm:prSet/>
      <dgm:spPr/>
      <dgm:t>
        <a:bodyPr/>
        <a:lstStyle/>
        <a:p>
          <a:endParaRPr lang="en-US"/>
        </a:p>
      </dgm:t>
    </dgm:pt>
    <dgm:pt modelId="{A82E04ED-F892-430C-837E-DBEE8C1F0F2A}" type="sibTrans" cxnId="{6DC3F601-4B1A-4F03-956B-B980E673F1C0}">
      <dgm:prSet/>
      <dgm:spPr/>
      <dgm:t>
        <a:bodyPr/>
        <a:lstStyle/>
        <a:p>
          <a:endParaRPr lang="en-US"/>
        </a:p>
      </dgm:t>
    </dgm:pt>
    <dgm:pt modelId="{FC58BDB9-588E-430C-89F5-C4D6A3E4FC92}">
      <dgm:prSet phldrT="[Text]"/>
      <dgm:spPr>
        <a:solidFill>
          <a:srgbClr val="C00000"/>
        </a:solidFill>
      </dgm:spPr>
      <dgm:t>
        <a:bodyPr/>
        <a:lstStyle/>
        <a:p>
          <a:r>
            <a:rPr lang="en-US" dirty="0"/>
            <a:t>Food Access</a:t>
          </a:r>
        </a:p>
      </dgm:t>
    </dgm:pt>
    <dgm:pt modelId="{4D38495B-506F-4A5F-9DDB-EAE6FD20E00B}" type="parTrans" cxnId="{FD1927F9-38D9-43FA-B3C1-74A9BAC40F24}">
      <dgm:prSet/>
      <dgm:spPr/>
      <dgm:t>
        <a:bodyPr/>
        <a:lstStyle/>
        <a:p>
          <a:endParaRPr lang="en-US"/>
        </a:p>
      </dgm:t>
    </dgm:pt>
    <dgm:pt modelId="{A2CBD1EC-2636-4E35-8E97-073E249912DC}" type="sibTrans" cxnId="{FD1927F9-38D9-43FA-B3C1-74A9BAC40F24}">
      <dgm:prSet/>
      <dgm:spPr/>
      <dgm:t>
        <a:bodyPr/>
        <a:lstStyle/>
        <a:p>
          <a:endParaRPr lang="en-US"/>
        </a:p>
      </dgm:t>
    </dgm:pt>
    <dgm:pt modelId="{1CB36A5F-A9EC-49B0-B834-1225932DBE05}">
      <dgm:prSet phldrT="[Text]"/>
      <dgm:spPr>
        <a:solidFill>
          <a:schemeClr val="accent6">
            <a:lumMod val="75000"/>
          </a:schemeClr>
        </a:solidFill>
      </dgm:spPr>
      <dgm:t>
        <a:bodyPr/>
        <a:lstStyle/>
        <a:p>
          <a:r>
            <a:rPr lang="en-US" dirty="0"/>
            <a:t>Material Deprivation</a:t>
          </a:r>
        </a:p>
      </dgm:t>
    </dgm:pt>
    <dgm:pt modelId="{8D9DE66B-39AB-4BED-BD51-5F164FF63E9D}" type="parTrans" cxnId="{1AC8C18B-2AF0-4B09-9C86-653B1443720A}">
      <dgm:prSet/>
      <dgm:spPr/>
      <dgm:t>
        <a:bodyPr/>
        <a:lstStyle/>
        <a:p>
          <a:endParaRPr lang="en-US"/>
        </a:p>
      </dgm:t>
    </dgm:pt>
    <dgm:pt modelId="{382BB18F-985B-449B-8FD9-E19B9EE086B3}" type="sibTrans" cxnId="{1AC8C18B-2AF0-4B09-9C86-653B1443720A}">
      <dgm:prSet/>
      <dgm:spPr/>
      <dgm:t>
        <a:bodyPr/>
        <a:lstStyle/>
        <a:p>
          <a:endParaRPr lang="en-US"/>
        </a:p>
      </dgm:t>
    </dgm:pt>
    <dgm:pt modelId="{8EF25EBF-A8A0-4837-8444-38068A36A1F9}">
      <dgm:prSet phldrT="[Text]"/>
      <dgm:spPr>
        <a:solidFill>
          <a:srgbClr val="C00000"/>
        </a:solidFill>
      </dgm:spPr>
      <dgm:t>
        <a:bodyPr/>
        <a:lstStyle/>
        <a:p>
          <a:r>
            <a:rPr lang="en-US" dirty="0"/>
            <a:t>Walkability</a:t>
          </a:r>
        </a:p>
      </dgm:t>
    </dgm:pt>
    <dgm:pt modelId="{19C2F29F-C4EF-44E9-8C22-4B3BF8686EA3}" type="parTrans" cxnId="{011A903C-87F3-4103-9DD4-34C636F3C216}">
      <dgm:prSet/>
      <dgm:spPr/>
      <dgm:t>
        <a:bodyPr/>
        <a:lstStyle/>
        <a:p>
          <a:endParaRPr lang="en-US"/>
        </a:p>
      </dgm:t>
    </dgm:pt>
    <dgm:pt modelId="{E032537A-18E0-4E1B-87E6-59906D2C1E64}" type="sibTrans" cxnId="{011A903C-87F3-4103-9DD4-34C636F3C216}">
      <dgm:prSet/>
      <dgm:spPr/>
      <dgm:t>
        <a:bodyPr/>
        <a:lstStyle/>
        <a:p>
          <a:endParaRPr lang="en-US"/>
        </a:p>
      </dgm:t>
    </dgm:pt>
    <dgm:pt modelId="{03083DE5-105E-422D-AED7-C5B3B96BDCE1}">
      <dgm:prSet phldrT="[Text]"/>
      <dgm:spPr>
        <a:solidFill>
          <a:schemeClr val="accent3">
            <a:lumMod val="75000"/>
          </a:schemeClr>
        </a:solidFill>
      </dgm:spPr>
      <dgm:t>
        <a:bodyPr/>
        <a:lstStyle/>
        <a:p>
          <a:r>
            <a:rPr lang="en-US" dirty="0"/>
            <a:t>Access to Care</a:t>
          </a:r>
        </a:p>
      </dgm:t>
    </dgm:pt>
    <dgm:pt modelId="{6BC8056C-818B-4512-B9FD-7F923BD2E627}" type="parTrans" cxnId="{FEC0BBCB-1903-441A-8E8F-1CC11FB61828}">
      <dgm:prSet/>
      <dgm:spPr/>
      <dgm:t>
        <a:bodyPr/>
        <a:lstStyle/>
        <a:p>
          <a:endParaRPr lang="en-US"/>
        </a:p>
      </dgm:t>
    </dgm:pt>
    <dgm:pt modelId="{5B54D05B-652D-462C-A915-5F60348279EC}" type="sibTrans" cxnId="{FEC0BBCB-1903-441A-8E8F-1CC11FB61828}">
      <dgm:prSet/>
      <dgm:spPr/>
      <dgm:t>
        <a:bodyPr/>
        <a:lstStyle/>
        <a:p>
          <a:endParaRPr lang="en-US"/>
        </a:p>
      </dgm:t>
    </dgm:pt>
    <dgm:pt modelId="{8EC48503-8075-47F9-A3FF-384310E44524}">
      <dgm:prSet phldrT="[Text]"/>
      <dgm:spPr>
        <a:solidFill>
          <a:schemeClr val="accent6">
            <a:lumMod val="75000"/>
          </a:schemeClr>
        </a:solidFill>
      </dgm:spPr>
      <dgm:t>
        <a:bodyPr/>
        <a:lstStyle/>
        <a:p>
          <a:r>
            <a:rPr lang="en-US" dirty="0"/>
            <a:t>Employment Access</a:t>
          </a:r>
        </a:p>
      </dgm:t>
    </dgm:pt>
    <dgm:pt modelId="{9B1DBCCE-FB19-4D87-8BE9-483B639861F3}" type="parTrans" cxnId="{76409A5F-B704-4D6D-8A73-968A5DA10ECE}">
      <dgm:prSet/>
      <dgm:spPr/>
      <dgm:t>
        <a:bodyPr/>
        <a:lstStyle/>
        <a:p>
          <a:endParaRPr lang="en-US"/>
        </a:p>
      </dgm:t>
    </dgm:pt>
    <dgm:pt modelId="{194078DD-09DC-48A2-9DA2-38079BF768F1}" type="sibTrans" cxnId="{76409A5F-B704-4D6D-8A73-968A5DA10ECE}">
      <dgm:prSet/>
      <dgm:spPr/>
      <dgm:t>
        <a:bodyPr/>
        <a:lstStyle/>
        <a:p>
          <a:endParaRPr lang="en-US"/>
        </a:p>
      </dgm:t>
    </dgm:pt>
    <dgm:pt modelId="{3F834C5D-93A3-49D7-8357-46B67E8F8749}" type="pres">
      <dgm:prSet presAssocID="{BD843F05-102B-41CC-933A-832CAC532006}" presName="Name0" presStyleCnt="0">
        <dgm:presLayoutVars>
          <dgm:dir/>
          <dgm:resizeHandles val="exact"/>
        </dgm:presLayoutVars>
      </dgm:prSet>
      <dgm:spPr/>
    </dgm:pt>
    <dgm:pt modelId="{56E18370-DA72-42F9-A927-CB2CFF0039DE}" type="pres">
      <dgm:prSet presAssocID="{BD843F05-102B-41CC-933A-832CAC532006}" presName="cycle" presStyleCnt="0"/>
      <dgm:spPr/>
    </dgm:pt>
    <dgm:pt modelId="{B80C495C-0847-4F66-BBAC-B77A849B9601}" type="pres">
      <dgm:prSet presAssocID="{C9BD20E7-5325-43A1-AAFF-D9E3683DD1A6}" presName="nodeFirstNode" presStyleLbl="node1" presStyleIdx="0" presStyleCnt="13">
        <dgm:presLayoutVars>
          <dgm:bulletEnabled val="1"/>
        </dgm:presLayoutVars>
      </dgm:prSet>
      <dgm:spPr/>
    </dgm:pt>
    <dgm:pt modelId="{B094EAC7-3616-41E6-AE1F-67997800C2D5}" type="pres">
      <dgm:prSet presAssocID="{393499B2-C3FC-4B84-AC18-9133F52B19E6}" presName="sibTransFirstNode" presStyleLbl="bgShp" presStyleIdx="0" presStyleCnt="1" custScaleX="102669"/>
      <dgm:spPr/>
    </dgm:pt>
    <dgm:pt modelId="{135B87A3-121D-4BCB-943B-4CE3E92D11E8}" type="pres">
      <dgm:prSet presAssocID="{66E76A70-A6C0-4DC2-A184-50BEC26356FB}" presName="nodeFollowingNodes" presStyleLbl="node1" presStyleIdx="1" presStyleCnt="13" custRadScaleRad="101850" custRadScaleInc="17185">
        <dgm:presLayoutVars>
          <dgm:bulletEnabled val="1"/>
        </dgm:presLayoutVars>
      </dgm:prSet>
      <dgm:spPr/>
    </dgm:pt>
    <dgm:pt modelId="{3355DC07-F6E4-4D23-829A-722F6EA67DB6}" type="pres">
      <dgm:prSet presAssocID="{AD11479E-BF10-455C-B227-5F6986DBC442}" presName="nodeFollowingNodes" presStyleLbl="node1" presStyleIdx="2" presStyleCnt="13" custRadScaleRad="107791" custRadScaleInc="30104">
        <dgm:presLayoutVars>
          <dgm:bulletEnabled val="1"/>
        </dgm:presLayoutVars>
      </dgm:prSet>
      <dgm:spPr/>
    </dgm:pt>
    <dgm:pt modelId="{241FF5B3-C0EB-450C-8CA1-F4A5CF43195F}" type="pres">
      <dgm:prSet presAssocID="{1CB36A5F-A9EC-49B0-B834-1225932DBE05}" presName="nodeFollowingNodes" presStyleLbl="node1" presStyleIdx="3" presStyleCnt="13" custRadScaleRad="104577" custRadScaleInc="116987">
        <dgm:presLayoutVars>
          <dgm:bulletEnabled val="1"/>
        </dgm:presLayoutVars>
      </dgm:prSet>
      <dgm:spPr/>
    </dgm:pt>
    <dgm:pt modelId="{DBB61C67-B951-47BE-84D0-A8640BC93F84}" type="pres">
      <dgm:prSet presAssocID="{98E49D9B-DBDA-4186-BC98-F42084272110}" presName="nodeFollowingNodes" presStyleLbl="node1" presStyleIdx="4" presStyleCnt="13" custRadScaleRad="102570" custRadScaleInc="-82051">
        <dgm:presLayoutVars>
          <dgm:bulletEnabled val="1"/>
        </dgm:presLayoutVars>
      </dgm:prSet>
      <dgm:spPr/>
    </dgm:pt>
    <dgm:pt modelId="{2AFC7EFF-FEDE-47C3-B05F-8F42F552CFDA}" type="pres">
      <dgm:prSet presAssocID="{FD09E092-C4FD-447A-B323-28E3C3E61503}" presName="nodeFollowingNodes" presStyleLbl="node1" presStyleIdx="5" presStyleCnt="13" custRadScaleRad="103587" custRadScaleInc="-20471">
        <dgm:presLayoutVars>
          <dgm:bulletEnabled val="1"/>
        </dgm:presLayoutVars>
      </dgm:prSet>
      <dgm:spPr/>
    </dgm:pt>
    <dgm:pt modelId="{36DF2BFC-0080-411F-8F6F-9E727EC7491B}" type="pres">
      <dgm:prSet presAssocID="{B19D212B-81CA-45D1-A857-C3EE3E864123}" presName="nodeFollowingNodes" presStyleLbl="node1" presStyleIdx="6" presStyleCnt="13" custRadScaleRad="102222" custRadScaleInc="-17025">
        <dgm:presLayoutVars>
          <dgm:bulletEnabled val="1"/>
        </dgm:presLayoutVars>
      </dgm:prSet>
      <dgm:spPr/>
    </dgm:pt>
    <dgm:pt modelId="{28D471AA-17ED-456B-AF03-F81E23EA7834}" type="pres">
      <dgm:prSet presAssocID="{652E5B12-79AA-460D-BF15-ACF6F9FA7B74}" presName="nodeFollowingNodes" presStyleLbl="node1" presStyleIdx="7" presStyleCnt="13" custRadScaleRad="104413" custRadScaleInc="8329">
        <dgm:presLayoutVars>
          <dgm:bulletEnabled val="1"/>
        </dgm:presLayoutVars>
      </dgm:prSet>
      <dgm:spPr/>
    </dgm:pt>
    <dgm:pt modelId="{C143C84F-E68B-44DF-986C-ED8D821F04C7}" type="pres">
      <dgm:prSet presAssocID="{758DF13C-6E92-4DBC-A8C3-49445347127D}" presName="nodeFollowingNodes" presStyleLbl="node1" presStyleIdx="8" presStyleCnt="13" custRadScaleRad="109279" custRadScaleInc="298810">
        <dgm:presLayoutVars>
          <dgm:bulletEnabled val="1"/>
        </dgm:presLayoutVars>
      </dgm:prSet>
      <dgm:spPr/>
    </dgm:pt>
    <dgm:pt modelId="{9825EA02-D1EC-4457-B82E-6128754A8962}" type="pres">
      <dgm:prSet presAssocID="{FC58BDB9-588E-430C-89F5-C4D6A3E4FC92}" presName="nodeFollowingNodes" presStyleLbl="node1" presStyleIdx="9" presStyleCnt="13" custRadScaleRad="105497" custRadScaleInc="4387">
        <dgm:presLayoutVars>
          <dgm:bulletEnabled val="1"/>
        </dgm:presLayoutVars>
      </dgm:prSet>
      <dgm:spPr/>
    </dgm:pt>
    <dgm:pt modelId="{E5F5E9C2-1722-43E3-981C-44B0C4CB5132}" type="pres">
      <dgm:prSet presAssocID="{8EF25EBF-A8A0-4837-8444-38068A36A1F9}" presName="nodeFollowingNodes" presStyleLbl="node1" presStyleIdx="10" presStyleCnt="13" custRadScaleRad="109212" custRadScaleInc="-12617">
        <dgm:presLayoutVars>
          <dgm:bulletEnabled val="1"/>
        </dgm:presLayoutVars>
      </dgm:prSet>
      <dgm:spPr/>
    </dgm:pt>
    <dgm:pt modelId="{BCE10077-CBB2-4227-B7DD-7D97CF28A2D7}" type="pres">
      <dgm:prSet presAssocID="{03083DE5-105E-422D-AED7-C5B3B96BDCE1}" presName="nodeFollowingNodes" presStyleLbl="node1" presStyleIdx="11" presStyleCnt="13" custRadScaleRad="106501" custRadScaleInc="79251">
        <dgm:presLayoutVars>
          <dgm:bulletEnabled val="1"/>
        </dgm:presLayoutVars>
      </dgm:prSet>
      <dgm:spPr/>
    </dgm:pt>
    <dgm:pt modelId="{2F0E5D4F-DAFC-4EF3-B762-FA922DB69458}" type="pres">
      <dgm:prSet presAssocID="{8EC48503-8075-47F9-A3FF-384310E44524}" presName="nodeFollowingNodes" presStyleLbl="node1" presStyleIdx="12" presStyleCnt="13" custRadScaleRad="104054" custRadScaleInc="-416230">
        <dgm:presLayoutVars>
          <dgm:bulletEnabled val="1"/>
        </dgm:presLayoutVars>
      </dgm:prSet>
      <dgm:spPr/>
    </dgm:pt>
  </dgm:ptLst>
  <dgm:cxnLst>
    <dgm:cxn modelId="{7CAE9700-F93D-4967-B504-5F3B4E597825}" srcId="{BD843F05-102B-41CC-933A-832CAC532006}" destId="{AD11479E-BF10-455C-B227-5F6986DBC442}" srcOrd="2" destOrd="0" parTransId="{4DFA2414-F710-4813-AB12-5263E267E0DA}" sibTransId="{84A1FEE1-9521-4798-9264-3842F50BDC5F}"/>
    <dgm:cxn modelId="{6DC3F601-4B1A-4F03-956B-B980E673F1C0}" srcId="{BD843F05-102B-41CC-933A-832CAC532006}" destId="{758DF13C-6E92-4DBC-A8C3-49445347127D}" srcOrd="8" destOrd="0" parTransId="{E08B1E1E-2456-43FB-B2B2-86FDC599EAA1}" sibTransId="{A82E04ED-F892-430C-837E-DBEE8C1F0F2A}"/>
    <dgm:cxn modelId="{06E6080F-44D0-4E9D-AD32-5774EDC64323}" type="presOf" srcId="{BD843F05-102B-41CC-933A-832CAC532006}" destId="{3F834C5D-93A3-49D7-8357-46B67E8F8749}" srcOrd="0" destOrd="0" presId="urn:microsoft.com/office/officeart/2005/8/layout/cycle3"/>
    <dgm:cxn modelId="{B7D5B425-6313-4C89-95E4-B4F47826D5A4}" srcId="{BD843F05-102B-41CC-933A-832CAC532006}" destId="{FD09E092-C4FD-447A-B323-28E3C3E61503}" srcOrd="5" destOrd="0" parTransId="{23F505D3-35E7-4C8E-8F36-B6EA560026CA}" sibTransId="{DBBDE8B5-5D58-470F-B9EE-DAED3F9ED3A3}"/>
    <dgm:cxn modelId="{5B3A672D-3B91-4B77-A573-53955C2ED146}" type="presOf" srcId="{8EC48503-8075-47F9-A3FF-384310E44524}" destId="{2F0E5D4F-DAFC-4EF3-B762-FA922DB69458}" srcOrd="0" destOrd="0" presId="urn:microsoft.com/office/officeart/2005/8/layout/cycle3"/>
    <dgm:cxn modelId="{059B0832-1F9D-4DDC-9887-274C6B4D31CF}" type="presOf" srcId="{AD11479E-BF10-455C-B227-5F6986DBC442}" destId="{3355DC07-F6E4-4D23-829A-722F6EA67DB6}" srcOrd="0" destOrd="0" presId="urn:microsoft.com/office/officeart/2005/8/layout/cycle3"/>
    <dgm:cxn modelId="{B4D2CD34-A727-4974-888D-55A8F5857A0E}" type="presOf" srcId="{FD09E092-C4FD-447A-B323-28E3C3E61503}" destId="{2AFC7EFF-FEDE-47C3-B05F-8F42F552CFDA}" srcOrd="0" destOrd="0" presId="urn:microsoft.com/office/officeart/2005/8/layout/cycle3"/>
    <dgm:cxn modelId="{BDEC4C37-F532-4E78-B643-73061B55902C}" type="presOf" srcId="{393499B2-C3FC-4B84-AC18-9133F52B19E6}" destId="{B094EAC7-3616-41E6-AE1F-67997800C2D5}" srcOrd="0" destOrd="0" presId="urn:microsoft.com/office/officeart/2005/8/layout/cycle3"/>
    <dgm:cxn modelId="{011A903C-87F3-4103-9DD4-34C636F3C216}" srcId="{BD843F05-102B-41CC-933A-832CAC532006}" destId="{8EF25EBF-A8A0-4837-8444-38068A36A1F9}" srcOrd="10" destOrd="0" parTransId="{19C2F29F-C4EF-44E9-8C22-4B3BF8686EA3}" sibTransId="{E032537A-18E0-4E1B-87E6-59906D2C1E64}"/>
    <dgm:cxn modelId="{76409A5F-B704-4D6D-8A73-968A5DA10ECE}" srcId="{BD843F05-102B-41CC-933A-832CAC532006}" destId="{8EC48503-8075-47F9-A3FF-384310E44524}" srcOrd="12" destOrd="0" parTransId="{9B1DBCCE-FB19-4D87-8BE9-483B639861F3}" sibTransId="{194078DD-09DC-48A2-9DA2-38079BF768F1}"/>
    <dgm:cxn modelId="{1C1B3461-93B5-4436-A0D1-0444D1BC3BB5}" type="presOf" srcId="{B19D212B-81CA-45D1-A857-C3EE3E864123}" destId="{36DF2BFC-0080-411F-8F6F-9E727EC7491B}" srcOrd="0" destOrd="0" presId="urn:microsoft.com/office/officeart/2005/8/layout/cycle3"/>
    <dgm:cxn modelId="{151A1E48-2317-4447-98E3-21A1AC81926A}" type="presOf" srcId="{C9BD20E7-5325-43A1-AAFF-D9E3683DD1A6}" destId="{B80C495C-0847-4F66-BBAC-B77A849B9601}" srcOrd="0" destOrd="0" presId="urn:microsoft.com/office/officeart/2005/8/layout/cycle3"/>
    <dgm:cxn modelId="{86A07A4C-BDB1-4ED1-A645-7B53C33E94E3}" type="presOf" srcId="{66E76A70-A6C0-4DC2-A184-50BEC26356FB}" destId="{135B87A3-121D-4BCB-943B-4CE3E92D11E8}" srcOrd="0" destOrd="0" presId="urn:microsoft.com/office/officeart/2005/8/layout/cycle3"/>
    <dgm:cxn modelId="{A3030954-1223-450F-AAAD-449A32E0C925}" srcId="{BD843F05-102B-41CC-933A-832CAC532006}" destId="{652E5B12-79AA-460D-BF15-ACF6F9FA7B74}" srcOrd="7" destOrd="0" parTransId="{0FA9E34B-7358-4FEF-91EE-99CF1154FBEB}" sibTransId="{D4563336-2067-4B06-8A2D-729733638CC9}"/>
    <dgm:cxn modelId="{20D98474-7C13-4182-87BC-E2BCCDD0568B}" type="presOf" srcId="{8EF25EBF-A8A0-4837-8444-38068A36A1F9}" destId="{E5F5E9C2-1722-43E3-981C-44B0C4CB5132}" srcOrd="0" destOrd="0" presId="urn:microsoft.com/office/officeart/2005/8/layout/cycle3"/>
    <dgm:cxn modelId="{72DB2C80-53A7-4133-A99E-07959BBD4335}" type="presOf" srcId="{652E5B12-79AA-460D-BF15-ACF6F9FA7B74}" destId="{28D471AA-17ED-456B-AF03-F81E23EA7834}" srcOrd="0" destOrd="0" presId="urn:microsoft.com/office/officeart/2005/8/layout/cycle3"/>
    <dgm:cxn modelId="{041AB982-C69F-43FF-8DE5-876FBEB37BE6}" srcId="{BD843F05-102B-41CC-933A-832CAC532006}" destId="{B19D212B-81CA-45D1-A857-C3EE3E864123}" srcOrd="6" destOrd="0" parTransId="{53378A01-14AB-4320-9BAC-B612E2D14445}" sibTransId="{F899E19A-7F90-4336-BC0B-C16CC89BC8AA}"/>
    <dgm:cxn modelId="{DD2CFB8A-32E3-45C3-B243-DBD4EFF3D413}" srcId="{BD843F05-102B-41CC-933A-832CAC532006}" destId="{98E49D9B-DBDA-4186-BC98-F42084272110}" srcOrd="4" destOrd="0" parTransId="{B07F5119-004E-41FF-9603-D9BC90BDF07C}" sibTransId="{39B3A1E3-969E-4C5C-81F5-3DA2AA9B77FF}"/>
    <dgm:cxn modelId="{1AC8C18B-2AF0-4B09-9C86-653B1443720A}" srcId="{BD843F05-102B-41CC-933A-832CAC532006}" destId="{1CB36A5F-A9EC-49B0-B834-1225932DBE05}" srcOrd="3" destOrd="0" parTransId="{8D9DE66B-39AB-4BED-BD51-5F164FF63E9D}" sibTransId="{382BB18F-985B-449B-8FD9-E19B9EE086B3}"/>
    <dgm:cxn modelId="{731E038D-6562-455F-9B3D-18E53D746F98}" type="presOf" srcId="{FC58BDB9-588E-430C-89F5-C4D6A3E4FC92}" destId="{9825EA02-D1EC-4457-B82E-6128754A8962}" srcOrd="0" destOrd="0" presId="urn:microsoft.com/office/officeart/2005/8/layout/cycle3"/>
    <dgm:cxn modelId="{068A418E-4D38-4731-9A48-D32EA60F48BB}" srcId="{BD843F05-102B-41CC-933A-832CAC532006}" destId="{66E76A70-A6C0-4DC2-A184-50BEC26356FB}" srcOrd="1" destOrd="0" parTransId="{F2458B60-F573-43F2-A55F-3340805BF9F6}" sibTransId="{9C11B1BE-B21A-434A-94DF-71D11041CDA8}"/>
    <dgm:cxn modelId="{0F55AE9D-BDFD-4D39-93D2-55FEDE83C146}" type="presOf" srcId="{758DF13C-6E92-4DBC-A8C3-49445347127D}" destId="{C143C84F-E68B-44DF-986C-ED8D821F04C7}" srcOrd="0" destOrd="0" presId="urn:microsoft.com/office/officeart/2005/8/layout/cycle3"/>
    <dgm:cxn modelId="{C1C0A5A0-EAD7-430B-AB52-A9DB7E37D8A2}" srcId="{BD843F05-102B-41CC-933A-832CAC532006}" destId="{C9BD20E7-5325-43A1-AAFF-D9E3683DD1A6}" srcOrd="0" destOrd="0" parTransId="{B1ED58A8-D753-4693-B563-85831B63F2D4}" sibTransId="{393499B2-C3FC-4B84-AC18-9133F52B19E6}"/>
    <dgm:cxn modelId="{1855DEB9-E199-402D-AABE-CE488ACE5833}" type="presOf" srcId="{98E49D9B-DBDA-4186-BC98-F42084272110}" destId="{DBB61C67-B951-47BE-84D0-A8640BC93F84}" srcOrd="0" destOrd="0" presId="urn:microsoft.com/office/officeart/2005/8/layout/cycle3"/>
    <dgm:cxn modelId="{10BECABA-74C6-4210-B37C-FC4A57995F58}" type="presOf" srcId="{1CB36A5F-A9EC-49B0-B834-1225932DBE05}" destId="{241FF5B3-C0EB-450C-8CA1-F4A5CF43195F}" srcOrd="0" destOrd="0" presId="urn:microsoft.com/office/officeart/2005/8/layout/cycle3"/>
    <dgm:cxn modelId="{FEC0BBCB-1903-441A-8E8F-1CC11FB61828}" srcId="{BD843F05-102B-41CC-933A-832CAC532006}" destId="{03083DE5-105E-422D-AED7-C5B3B96BDCE1}" srcOrd="11" destOrd="0" parTransId="{6BC8056C-818B-4512-B9FD-7F923BD2E627}" sibTransId="{5B54D05B-652D-462C-A915-5F60348279EC}"/>
    <dgm:cxn modelId="{C04094E9-1C82-4F31-B17C-6E8CD0597669}" type="presOf" srcId="{03083DE5-105E-422D-AED7-C5B3B96BDCE1}" destId="{BCE10077-CBB2-4227-B7DD-7D97CF28A2D7}" srcOrd="0" destOrd="0" presId="urn:microsoft.com/office/officeart/2005/8/layout/cycle3"/>
    <dgm:cxn modelId="{FD1927F9-38D9-43FA-B3C1-74A9BAC40F24}" srcId="{BD843F05-102B-41CC-933A-832CAC532006}" destId="{FC58BDB9-588E-430C-89F5-C4D6A3E4FC92}" srcOrd="9" destOrd="0" parTransId="{4D38495B-506F-4A5F-9DDB-EAE6FD20E00B}" sibTransId="{A2CBD1EC-2636-4E35-8E97-073E249912DC}"/>
    <dgm:cxn modelId="{A6B81F3D-8B65-4DEC-87F9-FB724669376E}" type="presParOf" srcId="{3F834C5D-93A3-49D7-8357-46B67E8F8749}" destId="{56E18370-DA72-42F9-A927-CB2CFF0039DE}" srcOrd="0" destOrd="0" presId="urn:microsoft.com/office/officeart/2005/8/layout/cycle3"/>
    <dgm:cxn modelId="{3641C76F-CDD1-415E-B10A-010F97340891}" type="presParOf" srcId="{56E18370-DA72-42F9-A927-CB2CFF0039DE}" destId="{B80C495C-0847-4F66-BBAC-B77A849B9601}" srcOrd="0" destOrd="0" presId="urn:microsoft.com/office/officeart/2005/8/layout/cycle3"/>
    <dgm:cxn modelId="{07DA037B-103C-4369-82DC-BE788CC43713}" type="presParOf" srcId="{56E18370-DA72-42F9-A927-CB2CFF0039DE}" destId="{B094EAC7-3616-41E6-AE1F-67997800C2D5}" srcOrd="1" destOrd="0" presId="urn:microsoft.com/office/officeart/2005/8/layout/cycle3"/>
    <dgm:cxn modelId="{EEE070E4-2863-404A-87E5-3D5DF3211BBC}" type="presParOf" srcId="{56E18370-DA72-42F9-A927-CB2CFF0039DE}" destId="{135B87A3-121D-4BCB-943B-4CE3E92D11E8}" srcOrd="2" destOrd="0" presId="urn:microsoft.com/office/officeart/2005/8/layout/cycle3"/>
    <dgm:cxn modelId="{C61A979B-C300-4693-B551-AF7B3B54F1B1}" type="presParOf" srcId="{56E18370-DA72-42F9-A927-CB2CFF0039DE}" destId="{3355DC07-F6E4-4D23-829A-722F6EA67DB6}" srcOrd="3" destOrd="0" presId="urn:microsoft.com/office/officeart/2005/8/layout/cycle3"/>
    <dgm:cxn modelId="{BFC7D197-DCA9-4118-91C0-79CD04416E39}" type="presParOf" srcId="{56E18370-DA72-42F9-A927-CB2CFF0039DE}" destId="{241FF5B3-C0EB-450C-8CA1-F4A5CF43195F}" srcOrd="4" destOrd="0" presId="urn:microsoft.com/office/officeart/2005/8/layout/cycle3"/>
    <dgm:cxn modelId="{6A1A7EDA-5FA7-4D91-99BB-737760E568FD}" type="presParOf" srcId="{56E18370-DA72-42F9-A927-CB2CFF0039DE}" destId="{DBB61C67-B951-47BE-84D0-A8640BC93F84}" srcOrd="5" destOrd="0" presId="urn:microsoft.com/office/officeart/2005/8/layout/cycle3"/>
    <dgm:cxn modelId="{04232F9C-519D-4CEC-B3DF-AAA0F3A35D7F}" type="presParOf" srcId="{56E18370-DA72-42F9-A927-CB2CFF0039DE}" destId="{2AFC7EFF-FEDE-47C3-B05F-8F42F552CFDA}" srcOrd="6" destOrd="0" presId="urn:microsoft.com/office/officeart/2005/8/layout/cycle3"/>
    <dgm:cxn modelId="{6218DD11-EBCB-4DA4-A2D6-E6A1EBE47AE5}" type="presParOf" srcId="{56E18370-DA72-42F9-A927-CB2CFF0039DE}" destId="{36DF2BFC-0080-411F-8F6F-9E727EC7491B}" srcOrd="7" destOrd="0" presId="urn:microsoft.com/office/officeart/2005/8/layout/cycle3"/>
    <dgm:cxn modelId="{3A3CD688-1701-4A81-B228-C220BE3A7B1C}" type="presParOf" srcId="{56E18370-DA72-42F9-A927-CB2CFF0039DE}" destId="{28D471AA-17ED-456B-AF03-F81E23EA7834}" srcOrd="8" destOrd="0" presId="urn:microsoft.com/office/officeart/2005/8/layout/cycle3"/>
    <dgm:cxn modelId="{71147C3D-5397-4907-A19A-C8903AF08484}" type="presParOf" srcId="{56E18370-DA72-42F9-A927-CB2CFF0039DE}" destId="{C143C84F-E68B-44DF-986C-ED8D821F04C7}" srcOrd="9" destOrd="0" presId="urn:microsoft.com/office/officeart/2005/8/layout/cycle3"/>
    <dgm:cxn modelId="{78DEE90B-78E6-4D3E-9A87-57234729BB04}" type="presParOf" srcId="{56E18370-DA72-42F9-A927-CB2CFF0039DE}" destId="{9825EA02-D1EC-4457-B82E-6128754A8962}" srcOrd="10" destOrd="0" presId="urn:microsoft.com/office/officeart/2005/8/layout/cycle3"/>
    <dgm:cxn modelId="{724777AA-D04E-42C3-B2EC-FD3931CFBAC3}" type="presParOf" srcId="{56E18370-DA72-42F9-A927-CB2CFF0039DE}" destId="{E5F5E9C2-1722-43E3-981C-44B0C4CB5132}" srcOrd="11" destOrd="0" presId="urn:microsoft.com/office/officeart/2005/8/layout/cycle3"/>
    <dgm:cxn modelId="{C0F4FD7E-3C5B-467C-B628-218D95D22165}" type="presParOf" srcId="{56E18370-DA72-42F9-A927-CB2CFF0039DE}" destId="{BCE10077-CBB2-4227-B7DD-7D97CF28A2D7}" srcOrd="12" destOrd="0" presId="urn:microsoft.com/office/officeart/2005/8/layout/cycle3"/>
    <dgm:cxn modelId="{F8FEB72F-484E-40F6-B9E2-0E26AC44FBEC}" type="presParOf" srcId="{56E18370-DA72-42F9-A927-CB2CFF0039DE}" destId="{2F0E5D4F-DAFC-4EF3-B762-FA922DB69458}" srcOrd="13"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EE38F9-6635-4A7A-95F4-A489BF7DE7DF}"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A15D4C15-2A1D-4B2C-8AEE-4F7BE80B2762}">
      <dgm:prSet phldrT="[Text]"/>
      <dgm:spPr/>
      <dgm:t>
        <a:bodyPr/>
        <a:lstStyle/>
        <a:p>
          <a:r>
            <a:rPr lang="en-US" altLang="en-US" dirty="0">
              <a:solidFill>
                <a:schemeClr val="tx1"/>
              </a:solidFill>
            </a:rPr>
            <a:t>Create a System of Healthcare</a:t>
          </a:r>
          <a:endParaRPr lang="en-US" dirty="0"/>
        </a:p>
      </dgm:t>
    </dgm:pt>
    <dgm:pt modelId="{9EDBA40D-8BB2-4545-9A03-6639B0B1BD1B}" type="parTrans" cxnId="{B773C1C9-79C5-4066-BF30-800E5B2C003C}">
      <dgm:prSet/>
      <dgm:spPr/>
      <dgm:t>
        <a:bodyPr/>
        <a:lstStyle/>
        <a:p>
          <a:endParaRPr lang="en-US"/>
        </a:p>
      </dgm:t>
    </dgm:pt>
    <dgm:pt modelId="{288D4DD8-DC39-4C24-B02C-A01B25C98FA2}" type="sibTrans" cxnId="{B773C1C9-79C5-4066-BF30-800E5B2C003C}">
      <dgm:prSet/>
      <dgm:spPr/>
      <dgm:t>
        <a:bodyPr/>
        <a:lstStyle/>
        <a:p>
          <a:endParaRPr lang="en-US"/>
        </a:p>
      </dgm:t>
    </dgm:pt>
    <dgm:pt modelId="{CCE3E0C5-7B0A-4A58-BAA0-EE32A8649D6D}">
      <dgm:prSet phldrT="[Text]"/>
      <dgm:spPr/>
      <dgm:t>
        <a:bodyPr/>
        <a:lstStyle/>
        <a:p>
          <a:r>
            <a:rPr lang="en-US" dirty="0">
              <a:solidFill>
                <a:schemeClr val="tx1"/>
              </a:solidFill>
            </a:rPr>
            <a:t>Build Prevention Everywhere</a:t>
          </a:r>
        </a:p>
      </dgm:t>
    </dgm:pt>
    <dgm:pt modelId="{E0A051FC-51C1-41D6-AD7E-A3F040F00D28}" type="parTrans" cxnId="{E61DBF44-B479-4691-9C36-1E67BF8E929F}">
      <dgm:prSet/>
      <dgm:spPr/>
      <dgm:t>
        <a:bodyPr/>
        <a:lstStyle/>
        <a:p>
          <a:endParaRPr lang="en-US"/>
        </a:p>
      </dgm:t>
    </dgm:pt>
    <dgm:pt modelId="{73CEA746-4D91-4CDE-B926-A36E59327218}" type="sibTrans" cxnId="{E61DBF44-B479-4691-9C36-1E67BF8E929F}">
      <dgm:prSet/>
      <dgm:spPr/>
      <dgm:t>
        <a:bodyPr/>
        <a:lstStyle/>
        <a:p>
          <a:endParaRPr lang="en-US"/>
        </a:p>
      </dgm:t>
    </dgm:pt>
    <dgm:pt modelId="{772F2A15-EAB2-4606-98AB-41BA72400689}">
      <dgm:prSet/>
      <dgm:spPr/>
      <dgm:t>
        <a:bodyPr/>
        <a:lstStyle/>
        <a:p>
          <a:r>
            <a:rPr lang="en-US" altLang="en-US" dirty="0">
              <a:solidFill>
                <a:schemeClr val="tx1"/>
              </a:solidFill>
            </a:rPr>
            <a:t>Health Status Assessment </a:t>
          </a:r>
          <a:endParaRPr lang="en-US" dirty="0"/>
        </a:p>
      </dgm:t>
    </dgm:pt>
    <dgm:pt modelId="{2885788B-C945-4E18-9282-B98AC2D72009}" type="parTrans" cxnId="{06CCA72C-3D2A-4184-844B-60286ABE08FF}">
      <dgm:prSet/>
      <dgm:spPr/>
      <dgm:t>
        <a:bodyPr/>
        <a:lstStyle/>
        <a:p>
          <a:endParaRPr lang="en-US"/>
        </a:p>
      </dgm:t>
    </dgm:pt>
    <dgm:pt modelId="{621E6F85-2F8F-410D-944B-997360D6F01C}" type="sibTrans" cxnId="{06CCA72C-3D2A-4184-844B-60286ABE08FF}">
      <dgm:prSet/>
      <dgm:spPr/>
      <dgm:t>
        <a:bodyPr/>
        <a:lstStyle/>
        <a:p>
          <a:endParaRPr lang="en-US"/>
        </a:p>
      </dgm:t>
    </dgm:pt>
    <dgm:pt modelId="{1D20BB70-5CBA-464A-A053-2E8F212B1EF3}">
      <dgm:prSet/>
      <dgm:spPr/>
      <dgm:t>
        <a:bodyPr/>
        <a:lstStyle/>
        <a:p>
          <a:r>
            <a:rPr lang="en-US" altLang="en-US" dirty="0">
              <a:solidFill>
                <a:schemeClr val="tx1"/>
              </a:solidFill>
            </a:rPr>
            <a:t>Data-driven decision making and feedback</a:t>
          </a:r>
          <a:endParaRPr lang="en-US" dirty="0"/>
        </a:p>
      </dgm:t>
    </dgm:pt>
    <dgm:pt modelId="{E75F04FD-2D16-47EC-BA39-6BAD7A1BFD6B}" type="parTrans" cxnId="{352FAFDC-FAF8-4EBC-B834-FABC4DEC87EC}">
      <dgm:prSet/>
      <dgm:spPr/>
      <dgm:t>
        <a:bodyPr/>
        <a:lstStyle/>
        <a:p>
          <a:endParaRPr lang="en-US"/>
        </a:p>
      </dgm:t>
    </dgm:pt>
    <dgm:pt modelId="{3D23ED8F-F7DB-430E-8C2F-1A8705BB9762}" type="sibTrans" cxnId="{352FAFDC-FAF8-4EBC-B834-FABC4DEC87EC}">
      <dgm:prSet/>
      <dgm:spPr/>
      <dgm:t>
        <a:bodyPr/>
        <a:lstStyle/>
        <a:p>
          <a:endParaRPr lang="en-US"/>
        </a:p>
      </dgm:t>
    </dgm:pt>
    <dgm:pt modelId="{79FC02DF-F28C-4010-B978-78AB78309B60}">
      <dgm:prSet/>
      <dgm:spPr/>
      <dgm:t>
        <a:bodyPr/>
        <a:lstStyle/>
        <a:p>
          <a:r>
            <a:rPr lang="en-US" altLang="en-US" dirty="0">
              <a:solidFill>
                <a:schemeClr val="tx1"/>
              </a:solidFill>
            </a:rPr>
            <a:t>Redefine Health</a:t>
          </a:r>
          <a:endParaRPr lang="en-US" dirty="0"/>
        </a:p>
      </dgm:t>
    </dgm:pt>
    <dgm:pt modelId="{12922B70-8B11-41AB-88DB-AA2F48208624}" type="parTrans" cxnId="{D6AF7D23-0287-4BDE-9A0F-911DEA879644}">
      <dgm:prSet/>
      <dgm:spPr/>
      <dgm:t>
        <a:bodyPr/>
        <a:lstStyle/>
        <a:p>
          <a:endParaRPr lang="en-US"/>
        </a:p>
      </dgm:t>
    </dgm:pt>
    <dgm:pt modelId="{174C84EB-6B23-4FAC-BDA3-E50B22E321A7}" type="sibTrans" cxnId="{D6AF7D23-0287-4BDE-9A0F-911DEA879644}">
      <dgm:prSet/>
      <dgm:spPr/>
      <dgm:t>
        <a:bodyPr/>
        <a:lstStyle/>
        <a:p>
          <a:endParaRPr lang="en-US"/>
        </a:p>
      </dgm:t>
    </dgm:pt>
    <dgm:pt modelId="{9C58D555-3FD4-4DB7-95A6-163EB04EAB5A}" type="pres">
      <dgm:prSet presAssocID="{CBEE38F9-6635-4A7A-95F4-A489BF7DE7DF}" presName="cycle" presStyleCnt="0">
        <dgm:presLayoutVars>
          <dgm:dir/>
          <dgm:resizeHandles val="exact"/>
        </dgm:presLayoutVars>
      </dgm:prSet>
      <dgm:spPr/>
    </dgm:pt>
    <dgm:pt modelId="{8400E3C8-892C-4D1D-AE3E-EEB84108E5C9}" type="pres">
      <dgm:prSet presAssocID="{772F2A15-EAB2-4606-98AB-41BA72400689}" presName="node" presStyleLbl="node1" presStyleIdx="0" presStyleCnt="5">
        <dgm:presLayoutVars>
          <dgm:bulletEnabled val="1"/>
        </dgm:presLayoutVars>
      </dgm:prSet>
      <dgm:spPr/>
    </dgm:pt>
    <dgm:pt modelId="{166EBD34-2CC0-4E42-9EE0-EE69D25F527C}" type="pres">
      <dgm:prSet presAssocID="{772F2A15-EAB2-4606-98AB-41BA72400689}" presName="spNode" presStyleCnt="0"/>
      <dgm:spPr/>
    </dgm:pt>
    <dgm:pt modelId="{129A8861-0317-45F6-8A03-10BDCCF5A39B}" type="pres">
      <dgm:prSet presAssocID="{621E6F85-2F8F-410D-944B-997360D6F01C}" presName="sibTrans" presStyleLbl="sibTrans1D1" presStyleIdx="0" presStyleCnt="5"/>
      <dgm:spPr/>
    </dgm:pt>
    <dgm:pt modelId="{297BA676-C9E1-4599-A3FF-E1FC90EDC46F}" type="pres">
      <dgm:prSet presAssocID="{1D20BB70-5CBA-464A-A053-2E8F212B1EF3}" presName="node" presStyleLbl="node1" presStyleIdx="1" presStyleCnt="5">
        <dgm:presLayoutVars>
          <dgm:bulletEnabled val="1"/>
        </dgm:presLayoutVars>
      </dgm:prSet>
      <dgm:spPr/>
    </dgm:pt>
    <dgm:pt modelId="{04A22E53-2563-494F-B6BC-05A6616C3F94}" type="pres">
      <dgm:prSet presAssocID="{1D20BB70-5CBA-464A-A053-2E8F212B1EF3}" presName="spNode" presStyleCnt="0"/>
      <dgm:spPr/>
    </dgm:pt>
    <dgm:pt modelId="{CEFDB996-31B2-49EA-87A8-41801096523E}" type="pres">
      <dgm:prSet presAssocID="{3D23ED8F-F7DB-430E-8C2F-1A8705BB9762}" presName="sibTrans" presStyleLbl="sibTrans1D1" presStyleIdx="1" presStyleCnt="5"/>
      <dgm:spPr/>
    </dgm:pt>
    <dgm:pt modelId="{52AE5F24-A1C7-4479-8B59-2F4D1BEFF508}" type="pres">
      <dgm:prSet presAssocID="{A15D4C15-2A1D-4B2C-8AEE-4F7BE80B2762}" presName="node" presStyleLbl="node1" presStyleIdx="2" presStyleCnt="5">
        <dgm:presLayoutVars>
          <dgm:bulletEnabled val="1"/>
        </dgm:presLayoutVars>
      </dgm:prSet>
      <dgm:spPr/>
    </dgm:pt>
    <dgm:pt modelId="{674674F9-1AA5-45FB-BC41-439090A89A0C}" type="pres">
      <dgm:prSet presAssocID="{A15D4C15-2A1D-4B2C-8AEE-4F7BE80B2762}" presName="spNode" presStyleCnt="0"/>
      <dgm:spPr/>
    </dgm:pt>
    <dgm:pt modelId="{7A8CDDB6-2341-4CA3-9742-32B86F1053AF}" type="pres">
      <dgm:prSet presAssocID="{288D4DD8-DC39-4C24-B02C-A01B25C98FA2}" presName="sibTrans" presStyleLbl="sibTrans1D1" presStyleIdx="2" presStyleCnt="5"/>
      <dgm:spPr/>
    </dgm:pt>
    <dgm:pt modelId="{DBD0ED3C-2EDF-4546-BE69-31A4682E71F6}" type="pres">
      <dgm:prSet presAssocID="{CCE3E0C5-7B0A-4A58-BAA0-EE32A8649D6D}" presName="node" presStyleLbl="node1" presStyleIdx="3" presStyleCnt="5">
        <dgm:presLayoutVars>
          <dgm:bulletEnabled val="1"/>
        </dgm:presLayoutVars>
      </dgm:prSet>
      <dgm:spPr/>
    </dgm:pt>
    <dgm:pt modelId="{F0CD3105-C889-4F31-B1F4-DE9DCA1A5DDC}" type="pres">
      <dgm:prSet presAssocID="{CCE3E0C5-7B0A-4A58-BAA0-EE32A8649D6D}" presName="spNode" presStyleCnt="0"/>
      <dgm:spPr/>
    </dgm:pt>
    <dgm:pt modelId="{0D5F2F06-B72C-428D-A31C-B758B138237B}" type="pres">
      <dgm:prSet presAssocID="{73CEA746-4D91-4CDE-B926-A36E59327218}" presName="sibTrans" presStyleLbl="sibTrans1D1" presStyleIdx="3" presStyleCnt="5"/>
      <dgm:spPr/>
    </dgm:pt>
    <dgm:pt modelId="{F03F7114-94D1-4478-99E5-5159DBC3A2E9}" type="pres">
      <dgm:prSet presAssocID="{79FC02DF-F28C-4010-B978-78AB78309B60}" presName="node" presStyleLbl="node1" presStyleIdx="4" presStyleCnt="5">
        <dgm:presLayoutVars>
          <dgm:bulletEnabled val="1"/>
        </dgm:presLayoutVars>
      </dgm:prSet>
      <dgm:spPr/>
    </dgm:pt>
    <dgm:pt modelId="{62CBAAE7-23DB-424F-8FCA-51BA5AF33F1F}" type="pres">
      <dgm:prSet presAssocID="{79FC02DF-F28C-4010-B978-78AB78309B60}" presName="spNode" presStyleCnt="0"/>
      <dgm:spPr/>
    </dgm:pt>
    <dgm:pt modelId="{1204F96C-D154-4486-937C-4C044BAA84BB}" type="pres">
      <dgm:prSet presAssocID="{174C84EB-6B23-4FAC-BDA3-E50B22E321A7}" presName="sibTrans" presStyleLbl="sibTrans1D1" presStyleIdx="4" presStyleCnt="5"/>
      <dgm:spPr/>
    </dgm:pt>
  </dgm:ptLst>
  <dgm:cxnLst>
    <dgm:cxn modelId="{FC3B3410-8A20-475A-8F4B-572AE7D91EA0}" type="presOf" srcId="{1D20BB70-5CBA-464A-A053-2E8F212B1EF3}" destId="{297BA676-C9E1-4599-A3FF-E1FC90EDC46F}" srcOrd="0" destOrd="0" presId="urn:microsoft.com/office/officeart/2005/8/layout/cycle6"/>
    <dgm:cxn modelId="{D6AF7D23-0287-4BDE-9A0F-911DEA879644}" srcId="{CBEE38F9-6635-4A7A-95F4-A489BF7DE7DF}" destId="{79FC02DF-F28C-4010-B978-78AB78309B60}" srcOrd="4" destOrd="0" parTransId="{12922B70-8B11-41AB-88DB-AA2F48208624}" sibTransId="{174C84EB-6B23-4FAC-BDA3-E50B22E321A7}"/>
    <dgm:cxn modelId="{06CCA72C-3D2A-4184-844B-60286ABE08FF}" srcId="{CBEE38F9-6635-4A7A-95F4-A489BF7DE7DF}" destId="{772F2A15-EAB2-4606-98AB-41BA72400689}" srcOrd="0" destOrd="0" parTransId="{2885788B-C945-4E18-9282-B98AC2D72009}" sibTransId="{621E6F85-2F8F-410D-944B-997360D6F01C}"/>
    <dgm:cxn modelId="{E61DBF44-B479-4691-9C36-1E67BF8E929F}" srcId="{CBEE38F9-6635-4A7A-95F4-A489BF7DE7DF}" destId="{CCE3E0C5-7B0A-4A58-BAA0-EE32A8649D6D}" srcOrd="3" destOrd="0" parTransId="{E0A051FC-51C1-41D6-AD7E-A3F040F00D28}" sibTransId="{73CEA746-4D91-4CDE-B926-A36E59327218}"/>
    <dgm:cxn modelId="{51C5FA75-E4A8-4C4E-84EB-EEC2BD5EA557}" type="presOf" srcId="{772F2A15-EAB2-4606-98AB-41BA72400689}" destId="{8400E3C8-892C-4D1D-AE3E-EEB84108E5C9}" srcOrd="0" destOrd="0" presId="urn:microsoft.com/office/officeart/2005/8/layout/cycle6"/>
    <dgm:cxn modelId="{8D160F76-88F1-4C0B-89F4-C7DD750E6824}" type="presOf" srcId="{73CEA746-4D91-4CDE-B926-A36E59327218}" destId="{0D5F2F06-B72C-428D-A31C-B758B138237B}" srcOrd="0" destOrd="0" presId="urn:microsoft.com/office/officeart/2005/8/layout/cycle6"/>
    <dgm:cxn modelId="{C83D4792-80B5-4DE4-81F7-D5CE7FDDBC1A}" type="presOf" srcId="{CBEE38F9-6635-4A7A-95F4-A489BF7DE7DF}" destId="{9C58D555-3FD4-4DB7-95A6-163EB04EAB5A}" srcOrd="0" destOrd="0" presId="urn:microsoft.com/office/officeart/2005/8/layout/cycle6"/>
    <dgm:cxn modelId="{16818C97-7E30-4B03-A264-25FC34EDBEDB}" type="presOf" srcId="{79FC02DF-F28C-4010-B978-78AB78309B60}" destId="{F03F7114-94D1-4478-99E5-5159DBC3A2E9}" srcOrd="0" destOrd="0" presId="urn:microsoft.com/office/officeart/2005/8/layout/cycle6"/>
    <dgm:cxn modelId="{A976849C-4A9B-43DC-9AB2-EF8D3EE395DB}" type="presOf" srcId="{CCE3E0C5-7B0A-4A58-BAA0-EE32A8649D6D}" destId="{DBD0ED3C-2EDF-4546-BE69-31A4682E71F6}" srcOrd="0" destOrd="0" presId="urn:microsoft.com/office/officeart/2005/8/layout/cycle6"/>
    <dgm:cxn modelId="{D020A0BA-D947-4C9A-B2AE-57EACB5C123C}" type="presOf" srcId="{3D23ED8F-F7DB-430E-8C2F-1A8705BB9762}" destId="{CEFDB996-31B2-49EA-87A8-41801096523E}" srcOrd="0" destOrd="0" presId="urn:microsoft.com/office/officeart/2005/8/layout/cycle6"/>
    <dgm:cxn modelId="{B773C1C9-79C5-4066-BF30-800E5B2C003C}" srcId="{CBEE38F9-6635-4A7A-95F4-A489BF7DE7DF}" destId="{A15D4C15-2A1D-4B2C-8AEE-4F7BE80B2762}" srcOrd="2" destOrd="0" parTransId="{9EDBA40D-8BB2-4545-9A03-6639B0B1BD1B}" sibTransId="{288D4DD8-DC39-4C24-B02C-A01B25C98FA2}"/>
    <dgm:cxn modelId="{D0FDEBD3-F9C3-42DD-B572-C3716C733861}" type="presOf" srcId="{174C84EB-6B23-4FAC-BDA3-E50B22E321A7}" destId="{1204F96C-D154-4486-937C-4C044BAA84BB}" srcOrd="0" destOrd="0" presId="urn:microsoft.com/office/officeart/2005/8/layout/cycle6"/>
    <dgm:cxn modelId="{F98A6BD5-045E-4413-BABD-4EEEF9251865}" type="presOf" srcId="{288D4DD8-DC39-4C24-B02C-A01B25C98FA2}" destId="{7A8CDDB6-2341-4CA3-9742-32B86F1053AF}" srcOrd="0" destOrd="0" presId="urn:microsoft.com/office/officeart/2005/8/layout/cycle6"/>
    <dgm:cxn modelId="{352FAFDC-FAF8-4EBC-B834-FABC4DEC87EC}" srcId="{CBEE38F9-6635-4A7A-95F4-A489BF7DE7DF}" destId="{1D20BB70-5CBA-464A-A053-2E8F212B1EF3}" srcOrd="1" destOrd="0" parTransId="{E75F04FD-2D16-47EC-BA39-6BAD7A1BFD6B}" sibTransId="{3D23ED8F-F7DB-430E-8C2F-1A8705BB9762}"/>
    <dgm:cxn modelId="{3BB294EE-DE1E-4E7E-9BC2-A0EF35E81D77}" type="presOf" srcId="{621E6F85-2F8F-410D-944B-997360D6F01C}" destId="{129A8861-0317-45F6-8A03-10BDCCF5A39B}" srcOrd="0" destOrd="0" presId="urn:microsoft.com/office/officeart/2005/8/layout/cycle6"/>
    <dgm:cxn modelId="{E055DBF3-3AF1-4CE8-95F8-171D11A26391}" type="presOf" srcId="{A15D4C15-2A1D-4B2C-8AEE-4F7BE80B2762}" destId="{52AE5F24-A1C7-4479-8B59-2F4D1BEFF508}" srcOrd="0" destOrd="0" presId="urn:microsoft.com/office/officeart/2005/8/layout/cycle6"/>
    <dgm:cxn modelId="{6EB55A6B-E58C-4A55-95D4-589D79D25FD9}" type="presParOf" srcId="{9C58D555-3FD4-4DB7-95A6-163EB04EAB5A}" destId="{8400E3C8-892C-4D1D-AE3E-EEB84108E5C9}" srcOrd="0" destOrd="0" presId="urn:microsoft.com/office/officeart/2005/8/layout/cycle6"/>
    <dgm:cxn modelId="{955107FA-793D-4427-8E8A-651C47FFC6C2}" type="presParOf" srcId="{9C58D555-3FD4-4DB7-95A6-163EB04EAB5A}" destId="{166EBD34-2CC0-4E42-9EE0-EE69D25F527C}" srcOrd="1" destOrd="0" presId="urn:microsoft.com/office/officeart/2005/8/layout/cycle6"/>
    <dgm:cxn modelId="{80274842-775F-407F-B914-E13282B1ACC7}" type="presParOf" srcId="{9C58D555-3FD4-4DB7-95A6-163EB04EAB5A}" destId="{129A8861-0317-45F6-8A03-10BDCCF5A39B}" srcOrd="2" destOrd="0" presId="urn:microsoft.com/office/officeart/2005/8/layout/cycle6"/>
    <dgm:cxn modelId="{C207ADB1-0880-4456-868D-FB518A01C615}" type="presParOf" srcId="{9C58D555-3FD4-4DB7-95A6-163EB04EAB5A}" destId="{297BA676-C9E1-4599-A3FF-E1FC90EDC46F}" srcOrd="3" destOrd="0" presId="urn:microsoft.com/office/officeart/2005/8/layout/cycle6"/>
    <dgm:cxn modelId="{1C50EBB4-78B4-46C3-9534-96D4689EC532}" type="presParOf" srcId="{9C58D555-3FD4-4DB7-95A6-163EB04EAB5A}" destId="{04A22E53-2563-494F-B6BC-05A6616C3F94}" srcOrd="4" destOrd="0" presId="urn:microsoft.com/office/officeart/2005/8/layout/cycle6"/>
    <dgm:cxn modelId="{AD18D2B2-332E-4020-A5F3-94C3F955B0DB}" type="presParOf" srcId="{9C58D555-3FD4-4DB7-95A6-163EB04EAB5A}" destId="{CEFDB996-31B2-49EA-87A8-41801096523E}" srcOrd="5" destOrd="0" presId="urn:microsoft.com/office/officeart/2005/8/layout/cycle6"/>
    <dgm:cxn modelId="{E22EC879-54A2-4545-8D38-6D99A282FB57}" type="presParOf" srcId="{9C58D555-3FD4-4DB7-95A6-163EB04EAB5A}" destId="{52AE5F24-A1C7-4479-8B59-2F4D1BEFF508}" srcOrd="6" destOrd="0" presId="urn:microsoft.com/office/officeart/2005/8/layout/cycle6"/>
    <dgm:cxn modelId="{B444FF9D-B525-48F8-9132-E366EFCEA3CA}" type="presParOf" srcId="{9C58D555-3FD4-4DB7-95A6-163EB04EAB5A}" destId="{674674F9-1AA5-45FB-BC41-439090A89A0C}" srcOrd="7" destOrd="0" presId="urn:microsoft.com/office/officeart/2005/8/layout/cycle6"/>
    <dgm:cxn modelId="{CDDA2262-C105-4514-9519-891D050BD072}" type="presParOf" srcId="{9C58D555-3FD4-4DB7-95A6-163EB04EAB5A}" destId="{7A8CDDB6-2341-4CA3-9742-32B86F1053AF}" srcOrd="8" destOrd="0" presId="urn:microsoft.com/office/officeart/2005/8/layout/cycle6"/>
    <dgm:cxn modelId="{B947DC07-96BF-4B76-BD82-E6591554A69F}" type="presParOf" srcId="{9C58D555-3FD4-4DB7-95A6-163EB04EAB5A}" destId="{DBD0ED3C-2EDF-4546-BE69-31A4682E71F6}" srcOrd="9" destOrd="0" presId="urn:microsoft.com/office/officeart/2005/8/layout/cycle6"/>
    <dgm:cxn modelId="{4A58B528-1DF3-42A7-8CC6-8F23D4AADAB5}" type="presParOf" srcId="{9C58D555-3FD4-4DB7-95A6-163EB04EAB5A}" destId="{F0CD3105-C889-4F31-B1F4-DE9DCA1A5DDC}" srcOrd="10" destOrd="0" presId="urn:microsoft.com/office/officeart/2005/8/layout/cycle6"/>
    <dgm:cxn modelId="{6F8C9738-4C24-4609-86CD-C931754A161B}" type="presParOf" srcId="{9C58D555-3FD4-4DB7-95A6-163EB04EAB5A}" destId="{0D5F2F06-B72C-428D-A31C-B758B138237B}" srcOrd="11" destOrd="0" presId="urn:microsoft.com/office/officeart/2005/8/layout/cycle6"/>
    <dgm:cxn modelId="{741CE8C4-B6D4-4706-B7D3-BF31C8D28D95}" type="presParOf" srcId="{9C58D555-3FD4-4DB7-95A6-163EB04EAB5A}" destId="{F03F7114-94D1-4478-99E5-5159DBC3A2E9}" srcOrd="12" destOrd="0" presId="urn:microsoft.com/office/officeart/2005/8/layout/cycle6"/>
    <dgm:cxn modelId="{011F80A1-9A14-477C-B385-05F72926A708}" type="presParOf" srcId="{9C58D555-3FD4-4DB7-95A6-163EB04EAB5A}" destId="{62CBAAE7-23DB-424F-8FCA-51BA5AF33F1F}" srcOrd="13" destOrd="0" presId="urn:microsoft.com/office/officeart/2005/8/layout/cycle6"/>
    <dgm:cxn modelId="{77C9C6E8-D1DA-4B25-B40E-0DA1D30962A6}" type="presParOf" srcId="{9C58D555-3FD4-4DB7-95A6-163EB04EAB5A}" destId="{1204F96C-D154-4486-937C-4C044BAA84BB}"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4EAC7-3616-41E6-AE1F-67997800C2D5}">
      <dsp:nvSpPr>
        <dsp:cNvPr id="0" name=""/>
        <dsp:cNvSpPr/>
      </dsp:nvSpPr>
      <dsp:spPr>
        <a:xfrm>
          <a:off x="1446884" y="-114608"/>
          <a:ext cx="5716830" cy="5568215"/>
        </a:xfrm>
        <a:prstGeom prst="circularArrow">
          <a:avLst>
            <a:gd name="adj1" fmla="val 5544"/>
            <a:gd name="adj2" fmla="val 330680"/>
            <a:gd name="adj3" fmla="val 15101601"/>
            <a:gd name="adj4" fmla="val 16620934"/>
            <a:gd name="adj5" fmla="val 5757"/>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80C495C-0847-4F66-BBAC-B77A849B9601}">
      <dsp:nvSpPr>
        <dsp:cNvPr id="0" name=""/>
        <dsp:cNvSpPr/>
      </dsp:nvSpPr>
      <dsp:spPr>
        <a:xfrm>
          <a:off x="3807079" y="1683"/>
          <a:ext cx="996441" cy="498220"/>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Educational Attainment</a:t>
          </a:r>
        </a:p>
      </dsp:txBody>
      <dsp:txXfrm>
        <a:off x="3831400" y="26004"/>
        <a:ext cx="947799" cy="449578"/>
      </dsp:txXfrm>
    </dsp:sp>
    <dsp:sp modelId="{135B87A3-121D-4BCB-943B-4CE3E92D11E8}">
      <dsp:nvSpPr>
        <dsp:cNvPr id="0" name=""/>
        <dsp:cNvSpPr/>
      </dsp:nvSpPr>
      <dsp:spPr>
        <a:xfrm>
          <a:off x="5092635" y="327734"/>
          <a:ext cx="996441" cy="498220"/>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Population Density</a:t>
          </a:r>
        </a:p>
      </dsp:txBody>
      <dsp:txXfrm>
        <a:off x="5116956" y="352055"/>
        <a:ext cx="947799" cy="449578"/>
      </dsp:txXfrm>
    </dsp:sp>
    <dsp:sp modelId="{3355DC07-F6E4-4D23-829A-722F6EA67DB6}">
      <dsp:nvSpPr>
        <dsp:cNvPr id="0" name=""/>
        <dsp:cNvSpPr/>
      </dsp:nvSpPr>
      <dsp:spPr>
        <a:xfrm>
          <a:off x="6090155" y="1219202"/>
          <a:ext cx="996441" cy="49822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Spatial Segregation</a:t>
          </a:r>
        </a:p>
      </dsp:txBody>
      <dsp:txXfrm>
        <a:off x="6114476" y="1243523"/>
        <a:ext cx="947799" cy="449578"/>
      </dsp:txXfrm>
    </dsp:sp>
    <dsp:sp modelId="{241FF5B3-C0EB-450C-8CA1-F4A5CF43195F}">
      <dsp:nvSpPr>
        <dsp:cNvPr id="0" name=""/>
        <dsp:cNvSpPr/>
      </dsp:nvSpPr>
      <dsp:spPr>
        <a:xfrm>
          <a:off x="6090158" y="3352798"/>
          <a:ext cx="996441" cy="49822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Material Deprivation</a:t>
          </a:r>
        </a:p>
      </dsp:txBody>
      <dsp:txXfrm>
        <a:off x="6114479" y="3377119"/>
        <a:ext cx="947799" cy="449578"/>
      </dsp:txXfrm>
    </dsp:sp>
    <dsp:sp modelId="{DBB61C67-B951-47BE-84D0-A8640BC93F84}">
      <dsp:nvSpPr>
        <dsp:cNvPr id="0" name=""/>
        <dsp:cNvSpPr/>
      </dsp:nvSpPr>
      <dsp:spPr>
        <a:xfrm>
          <a:off x="6242569" y="2362178"/>
          <a:ext cx="996441" cy="498220"/>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Population Churning</a:t>
          </a:r>
        </a:p>
      </dsp:txBody>
      <dsp:txXfrm>
        <a:off x="6266890" y="2386499"/>
        <a:ext cx="947799" cy="449578"/>
      </dsp:txXfrm>
    </dsp:sp>
    <dsp:sp modelId="{2AFC7EFF-FEDE-47C3-B05F-8F42F552CFDA}">
      <dsp:nvSpPr>
        <dsp:cNvPr id="0" name=""/>
        <dsp:cNvSpPr/>
      </dsp:nvSpPr>
      <dsp:spPr>
        <a:xfrm>
          <a:off x="5600179" y="4059878"/>
          <a:ext cx="996441" cy="49822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Job Participation</a:t>
          </a:r>
        </a:p>
      </dsp:txBody>
      <dsp:txXfrm>
        <a:off x="5624500" y="4084199"/>
        <a:ext cx="947799" cy="449578"/>
      </dsp:txXfrm>
    </dsp:sp>
    <dsp:sp modelId="{36DF2BFC-0080-411F-8F6F-9E727EC7491B}">
      <dsp:nvSpPr>
        <dsp:cNvPr id="0" name=""/>
        <dsp:cNvSpPr/>
      </dsp:nvSpPr>
      <dsp:spPr>
        <a:xfrm>
          <a:off x="4566165" y="4681706"/>
          <a:ext cx="996441" cy="49822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Income Diversity</a:t>
          </a:r>
        </a:p>
      </dsp:txBody>
      <dsp:txXfrm>
        <a:off x="4590486" y="4706027"/>
        <a:ext cx="947799" cy="449578"/>
      </dsp:txXfrm>
    </dsp:sp>
    <dsp:sp modelId="{28D471AA-17ED-456B-AF03-F81E23EA7834}">
      <dsp:nvSpPr>
        <dsp:cNvPr id="0" name=""/>
        <dsp:cNvSpPr/>
      </dsp:nvSpPr>
      <dsp:spPr>
        <a:xfrm>
          <a:off x="3124197" y="4683379"/>
          <a:ext cx="996441" cy="49822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Affordability of Housing and Transportation</a:t>
          </a:r>
        </a:p>
      </dsp:txBody>
      <dsp:txXfrm>
        <a:off x="3148518" y="4707700"/>
        <a:ext cx="947799" cy="449578"/>
      </dsp:txXfrm>
    </dsp:sp>
    <dsp:sp modelId="{C143C84F-E68B-44DF-986C-ED8D821F04C7}">
      <dsp:nvSpPr>
        <dsp:cNvPr id="0" name=""/>
        <dsp:cNvSpPr/>
      </dsp:nvSpPr>
      <dsp:spPr>
        <a:xfrm>
          <a:off x="1524004" y="1143005"/>
          <a:ext cx="996441" cy="49822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EPA  Environmental Hazards</a:t>
          </a:r>
        </a:p>
      </dsp:txBody>
      <dsp:txXfrm>
        <a:off x="1548325" y="1167326"/>
        <a:ext cx="947799" cy="449578"/>
      </dsp:txXfrm>
    </dsp:sp>
    <dsp:sp modelId="{9825EA02-D1EC-4457-B82E-6128754A8962}">
      <dsp:nvSpPr>
        <dsp:cNvPr id="0" name=""/>
        <dsp:cNvSpPr/>
      </dsp:nvSpPr>
      <dsp:spPr>
        <a:xfrm>
          <a:off x="1447799" y="3218200"/>
          <a:ext cx="996441" cy="49822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Food Access</a:t>
          </a:r>
        </a:p>
      </dsp:txBody>
      <dsp:txXfrm>
        <a:off x="1472120" y="3242521"/>
        <a:ext cx="947799" cy="449578"/>
      </dsp:txXfrm>
    </dsp:sp>
    <dsp:sp modelId="{E5F5E9C2-1722-43E3-981C-44B0C4CB5132}">
      <dsp:nvSpPr>
        <dsp:cNvPr id="0" name=""/>
        <dsp:cNvSpPr/>
      </dsp:nvSpPr>
      <dsp:spPr>
        <a:xfrm>
          <a:off x="1219177" y="2209802"/>
          <a:ext cx="996441" cy="49822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Walkability</a:t>
          </a:r>
        </a:p>
      </dsp:txBody>
      <dsp:txXfrm>
        <a:off x="1243498" y="2234123"/>
        <a:ext cx="947799" cy="449578"/>
      </dsp:txXfrm>
    </dsp:sp>
    <dsp:sp modelId="{BCE10077-CBB2-4227-B7DD-7D97CF28A2D7}">
      <dsp:nvSpPr>
        <dsp:cNvPr id="0" name=""/>
        <dsp:cNvSpPr/>
      </dsp:nvSpPr>
      <dsp:spPr>
        <a:xfrm>
          <a:off x="2356368" y="304804"/>
          <a:ext cx="996441" cy="498220"/>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Access to Care</a:t>
          </a:r>
        </a:p>
      </dsp:txBody>
      <dsp:txXfrm>
        <a:off x="2380689" y="329125"/>
        <a:ext cx="947799" cy="449578"/>
      </dsp:txXfrm>
    </dsp:sp>
    <dsp:sp modelId="{2F0E5D4F-DAFC-4EF3-B762-FA922DB69458}">
      <dsp:nvSpPr>
        <dsp:cNvPr id="0" name=""/>
        <dsp:cNvSpPr/>
      </dsp:nvSpPr>
      <dsp:spPr>
        <a:xfrm>
          <a:off x="2051552" y="4114815"/>
          <a:ext cx="996441" cy="49822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Employment Access</a:t>
          </a:r>
        </a:p>
      </dsp:txBody>
      <dsp:txXfrm>
        <a:off x="2075873" y="4139136"/>
        <a:ext cx="947799" cy="449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0E3C8-892C-4D1D-AE3E-EEB84108E5C9}">
      <dsp:nvSpPr>
        <dsp:cNvPr id="0" name=""/>
        <dsp:cNvSpPr/>
      </dsp:nvSpPr>
      <dsp:spPr>
        <a:xfrm>
          <a:off x="3327201" y="1731"/>
          <a:ext cx="1575196" cy="1023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altLang="en-US" sz="1500" kern="1200" dirty="0">
              <a:solidFill>
                <a:schemeClr val="tx1"/>
              </a:solidFill>
            </a:rPr>
            <a:t>Health Status Assessment </a:t>
          </a:r>
          <a:endParaRPr lang="en-US" sz="1500" kern="1200" dirty="0"/>
        </a:p>
      </dsp:txBody>
      <dsp:txXfrm>
        <a:off x="3377183" y="51713"/>
        <a:ext cx="1475232" cy="923913"/>
      </dsp:txXfrm>
    </dsp:sp>
    <dsp:sp modelId="{129A8861-0317-45F6-8A03-10BDCCF5A39B}">
      <dsp:nvSpPr>
        <dsp:cNvPr id="0" name=""/>
        <dsp:cNvSpPr/>
      </dsp:nvSpPr>
      <dsp:spPr>
        <a:xfrm>
          <a:off x="2066712" y="513669"/>
          <a:ext cx="4096175" cy="4096175"/>
        </a:xfrm>
        <a:custGeom>
          <a:avLst/>
          <a:gdLst/>
          <a:ahLst/>
          <a:cxnLst/>
          <a:rect l="0" t="0" r="0" b="0"/>
          <a:pathLst>
            <a:path>
              <a:moveTo>
                <a:pt x="2846538" y="162049"/>
              </a:moveTo>
              <a:arcTo wR="2048087" hR="2048087" stAng="17576717" swAng="196442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7BA676-C9E1-4599-A3FF-E1FC90EDC46F}">
      <dsp:nvSpPr>
        <dsp:cNvPr id="0" name=""/>
        <dsp:cNvSpPr/>
      </dsp:nvSpPr>
      <dsp:spPr>
        <a:xfrm>
          <a:off x="5275048" y="1416924"/>
          <a:ext cx="1575196" cy="1023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altLang="en-US" sz="1500" kern="1200" dirty="0">
              <a:solidFill>
                <a:schemeClr val="tx1"/>
              </a:solidFill>
            </a:rPr>
            <a:t>Data-driven decision making and feedback</a:t>
          </a:r>
          <a:endParaRPr lang="en-US" sz="1500" kern="1200" dirty="0"/>
        </a:p>
      </dsp:txBody>
      <dsp:txXfrm>
        <a:off x="5325030" y="1466906"/>
        <a:ext cx="1475232" cy="923913"/>
      </dsp:txXfrm>
    </dsp:sp>
    <dsp:sp modelId="{CEFDB996-31B2-49EA-87A8-41801096523E}">
      <dsp:nvSpPr>
        <dsp:cNvPr id="0" name=""/>
        <dsp:cNvSpPr/>
      </dsp:nvSpPr>
      <dsp:spPr>
        <a:xfrm>
          <a:off x="2066712" y="513669"/>
          <a:ext cx="4096175" cy="4096175"/>
        </a:xfrm>
        <a:custGeom>
          <a:avLst/>
          <a:gdLst/>
          <a:ahLst/>
          <a:cxnLst/>
          <a:rect l="0" t="0" r="0" b="0"/>
          <a:pathLst>
            <a:path>
              <a:moveTo>
                <a:pt x="4093333" y="1940237"/>
              </a:moveTo>
              <a:arcTo wR="2048087" hR="2048087" stAng="21418887" swAng="219852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AE5F24-A1C7-4479-8B59-2F4D1BEFF508}">
      <dsp:nvSpPr>
        <dsp:cNvPr id="0" name=""/>
        <dsp:cNvSpPr/>
      </dsp:nvSpPr>
      <dsp:spPr>
        <a:xfrm>
          <a:off x="4531037" y="3706756"/>
          <a:ext cx="1575196" cy="1023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altLang="en-US" sz="1500" kern="1200" dirty="0">
              <a:solidFill>
                <a:schemeClr val="tx1"/>
              </a:solidFill>
            </a:rPr>
            <a:t>Create a System of Healthcare</a:t>
          </a:r>
          <a:endParaRPr lang="en-US" sz="1500" kern="1200" dirty="0"/>
        </a:p>
      </dsp:txBody>
      <dsp:txXfrm>
        <a:off x="4581019" y="3756738"/>
        <a:ext cx="1475232" cy="923913"/>
      </dsp:txXfrm>
    </dsp:sp>
    <dsp:sp modelId="{7A8CDDB6-2341-4CA3-9742-32B86F1053AF}">
      <dsp:nvSpPr>
        <dsp:cNvPr id="0" name=""/>
        <dsp:cNvSpPr/>
      </dsp:nvSpPr>
      <dsp:spPr>
        <a:xfrm>
          <a:off x="2066712" y="513669"/>
          <a:ext cx="4096175" cy="4096175"/>
        </a:xfrm>
        <a:custGeom>
          <a:avLst/>
          <a:gdLst/>
          <a:ahLst/>
          <a:cxnLst/>
          <a:rect l="0" t="0" r="0" b="0"/>
          <a:pathLst>
            <a:path>
              <a:moveTo>
                <a:pt x="2456170" y="4055108"/>
              </a:moveTo>
              <a:arcTo wR="2048087" hR="2048087" stAng="4710411" swAng="137917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D0ED3C-2EDF-4546-BE69-31A4682E71F6}">
      <dsp:nvSpPr>
        <dsp:cNvPr id="0" name=""/>
        <dsp:cNvSpPr/>
      </dsp:nvSpPr>
      <dsp:spPr>
        <a:xfrm>
          <a:off x="2123365" y="3706756"/>
          <a:ext cx="1575196" cy="1023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Build Prevention Everywhere</a:t>
          </a:r>
        </a:p>
      </dsp:txBody>
      <dsp:txXfrm>
        <a:off x="2173347" y="3756738"/>
        <a:ext cx="1475232" cy="923913"/>
      </dsp:txXfrm>
    </dsp:sp>
    <dsp:sp modelId="{0D5F2F06-B72C-428D-A31C-B758B138237B}">
      <dsp:nvSpPr>
        <dsp:cNvPr id="0" name=""/>
        <dsp:cNvSpPr/>
      </dsp:nvSpPr>
      <dsp:spPr>
        <a:xfrm>
          <a:off x="2066712" y="513669"/>
          <a:ext cx="4096175" cy="4096175"/>
        </a:xfrm>
        <a:custGeom>
          <a:avLst/>
          <a:gdLst/>
          <a:ahLst/>
          <a:cxnLst/>
          <a:rect l="0" t="0" r="0" b="0"/>
          <a:pathLst>
            <a:path>
              <a:moveTo>
                <a:pt x="342656" y="3182180"/>
              </a:moveTo>
              <a:arcTo wR="2048087" hR="2048087" stAng="8782592" swAng="219852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03F7114-94D1-4478-99E5-5159DBC3A2E9}">
      <dsp:nvSpPr>
        <dsp:cNvPr id="0" name=""/>
        <dsp:cNvSpPr/>
      </dsp:nvSpPr>
      <dsp:spPr>
        <a:xfrm>
          <a:off x="1379354" y="1416924"/>
          <a:ext cx="1575196" cy="1023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altLang="en-US" sz="1500" kern="1200" dirty="0">
              <a:solidFill>
                <a:schemeClr val="tx1"/>
              </a:solidFill>
            </a:rPr>
            <a:t>Redefine Health</a:t>
          </a:r>
          <a:endParaRPr lang="en-US" sz="1500" kern="1200" dirty="0"/>
        </a:p>
      </dsp:txBody>
      <dsp:txXfrm>
        <a:off x="1429336" y="1466906"/>
        <a:ext cx="1475232" cy="923913"/>
      </dsp:txXfrm>
    </dsp:sp>
    <dsp:sp modelId="{1204F96C-D154-4486-937C-4C044BAA84BB}">
      <dsp:nvSpPr>
        <dsp:cNvPr id="0" name=""/>
        <dsp:cNvSpPr/>
      </dsp:nvSpPr>
      <dsp:spPr>
        <a:xfrm>
          <a:off x="2066712" y="513669"/>
          <a:ext cx="4096175" cy="4096175"/>
        </a:xfrm>
        <a:custGeom>
          <a:avLst/>
          <a:gdLst/>
          <a:ahLst/>
          <a:cxnLst/>
          <a:rect l="0" t="0" r="0" b="0"/>
          <a:pathLst>
            <a:path>
              <a:moveTo>
                <a:pt x="356454" y="893513"/>
              </a:moveTo>
              <a:arcTo wR="2048087" hR="2048087" stAng="12858860" swAng="196442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atin typeface="Arial" charset="0"/>
              </a:defRPr>
            </a:lvl1pPr>
          </a:lstStyle>
          <a:p>
            <a:pPr>
              <a:defRPr/>
            </a:pPr>
            <a:fld id="{C045CDA8-4CCC-476E-A058-C16C0D90CD60}" type="datetimeFigureOut">
              <a:rPr lang="en-US"/>
              <a:pPr>
                <a:defRPr/>
              </a:pPr>
              <a:t>8/26/2021</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F927DD3A-975E-4A45-8AA9-CA3C7EE0FE4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3940" tIns="46971" rIns="93940" bIns="46971"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3940" tIns="46971" rIns="93940" bIns="46971" rtlCol="0"/>
          <a:lstStyle>
            <a:lvl1pPr algn="r" eaLnBrk="1" hangingPunct="1">
              <a:defRPr sz="1200">
                <a:latin typeface="Arial" charset="0"/>
              </a:defRPr>
            </a:lvl1pPr>
          </a:lstStyle>
          <a:p>
            <a:pPr>
              <a:defRPr/>
            </a:pPr>
            <a:fld id="{C108A1BB-9B9E-4C3A-B246-C740E326A548}" type="datetimeFigureOut">
              <a:rPr lang="en-US"/>
              <a:pPr>
                <a:defRPr/>
              </a:pPr>
              <a:t>8/26/2021</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40" tIns="46971" rIns="93940" bIns="46971" rtlCol="0" anchor="ctr"/>
          <a:lstStyle/>
          <a:p>
            <a:pPr lvl="0"/>
            <a:endParaRPr lang="en-US" noProof="0"/>
          </a:p>
        </p:txBody>
      </p:sp>
      <p:sp>
        <p:nvSpPr>
          <p:cNvPr id="5" name="Notes Placeholder 4"/>
          <p:cNvSpPr>
            <a:spLocks noGrp="1"/>
          </p:cNvSpPr>
          <p:nvPr>
            <p:ph type="body" sz="quarter" idx="3"/>
          </p:nvPr>
        </p:nvSpPr>
        <p:spPr>
          <a:xfrm>
            <a:off x="708025" y="4446588"/>
            <a:ext cx="5661025" cy="4213225"/>
          </a:xfrm>
          <a:prstGeom prst="rect">
            <a:avLst/>
          </a:prstGeom>
        </p:spPr>
        <p:txBody>
          <a:bodyPr vert="horz" lIns="93940" tIns="46971" rIns="93940" bIns="4697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3175"/>
            <a:ext cx="3067050" cy="468313"/>
          </a:xfrm>
          <a:prstGeom prst="rect">
            <a:avLst/>
          </a:prstGeom>
        </p:spPr>
        <p:txBody>
          <a:bodyPr vert="horz" lIns="93940" tIns="46971" rIns="93940" bIns="46971"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wrap="square" lIns="93940" tIns="46971" rIns="93940" bIns="46971" numCol="1" anchor="b" anchorCtr="0" compatLnSpc="1">
            <a:prstTxWarp prst="textNoShape">
              <a:avLst/>
            </a:prstTxWarp>
          </a:bodyPr>
          <a:lstStyle>
            <a:lvl1pPr algn="r" eaLnBrk="1" hangingPunct="1">
              <a:defRPr sz="1200" smtClean="0"/>
            </a:lvl1pPr>
          </a:lstStyle>
          <a:p>
            <a:pPr>
              <a:defRPr/>
            </a:pPr>
            <a:fld id="{460541C6-A303-4E84-88D0-904CBF8803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2000" indent="-292100">
              <a:defRPr>
                <a:solidFill>
                  <a:schemeClr val="tx1"/>
                </a:solidFill>
                <a:latin typeface="Arial" panose="020B0604020202020204" pitchFamily="34" charset="0"/>
              </a:defRPr>
            </a:lvl2pPr>
            <a:lvl3pPr marL="1173163" indent="-233363">
              <a:defRPr>
                <a:solidFill>
                  <a:schemeClr val="tx1"/>
                </a:solidFill>
                <a:latin typeface="Arial" panose="020B0604020202020204" pitchFamily="34" charset="0"/>
              </a:defRPr>
            </a:lvl3pPr>
            <a:lvl4pPr marL="1643063" indent="-233363">
              <a:defRPr>
                <a:solidFill>
                  <a:schemeClr val="tx1"/>
                </a:solidFill>
                <a:latin typeface="Arial" panose="020B0604020202020204" pitchFamily="34" charset="0"/>
              </a:defRPr>
            </a:lvl4pPr>
            <a:lvl5pPr marL="2112963" indent="-233363">
              <a:defRPr>
                <a:solidFill>
                  <a:schemeClr val="tx1"/>
                </a:solidFill>
                <a:latin typeface="Arial" panose="020B0604020202020204" pitchFamily="34" charset="0"/>
              </a:defRPr>
            </a:lvl5pPr>
            <a:lvl6pPr marL="2570163" indent="-233363" eaLnBrk="0" fontAlgn="base" hangingPunct="0">
              <a:spcBef>
                <a:spcPct val="0"/>
              </a:spcBef>
              <a:spcAft>
                <a:spcPct val="0"/>
              </a:spcAft>
              <a:defRPr>
                <a:solidFill>
                  <a:schemeClr val="tx1"/>
                </a:solidFill>
                <a:latin typeface="Arial" panose="020B0604020202020204" pitchFamily="34" charset="0"/>
              </a:defRPr>
            </a:lvl6pPr>
            <a:lvl7pPr marL="3027363" indent="-233363" eaLnBrk="0" fontAlgn="base" hangingPunct="0">
              <a:spcBef>
                <a:spcPct val="0"/>
              </a:spcBef>
              <a:spcAft>
                <a:spcPct val="0"/>
              </a:spcAft>
              <a:defRPr>
                <a:solidFill>
                  <a:schemeClr val="tx1"/>
                </a:solidFill>
                <a:latin typeface="Arial" panose="020B0604020202020204" pitchFamily="34" charset="0"/>
              </a:defRPr>
            </a:lvl7pPr>
            <a:lvl8pPr marL="3484563" indent="-233363" eaLnBrk="0" fontAlgn="base" hangingPunct="0">
              <a:spcBef>
                <a:spcPct val="0"/>
              </a:spcBef>
              <a:spcAft>
                <a:spcPct val="0"/>
              </a:spcAft>
              <a:defRPr>
                <a:solidFill>
                  <a:schemeClr val="tx1"/>
                </a:solidFill>
                <a:latin typeface="Arial" panose="020B0604020202020204" pitchFamily="34" charset="0"/>
              </a:defRPr>
            </a:lvl8pPr>
            <a:lvl9pPr marL="3941763" indent="-233363" eaLnBrk="0" fontAlgn="base" hangingPunct="0">
              <a:spcBef>
                <a:spcPct val="0"/>
              </a:spcBef>
              <a:spcAft>
                <a:spcPct val="0"/>
              </a:spcAft>
              <a:defRPr>
                <a:solidFill>
                  <a:schemeClr val="tx1"/>
                </a:solidFill>
                <a:latin typeface="Arial" panose="020B0604020202020204" pitchFamily="34" charset="0"/>
              </a:defRPr>
            </a:lvl9pPr>
          </a:lstStyle>
          <a:p>
            <a:fld id="{A2FDAD0F-B769-4BB8-B0FB-1063D34B4A71}" type="slidenum">
              <a:rPr lang="en-US" altLang="en-US"/>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endParaRPr lang="en-US" altLang="en-US" sz="800">
              <a:latin typeface="Arial" panose="020B0604020202020204" pitchFamily="34" charset="0"/>
              <a:ea typeface="ＭＳ Ｐゴシック" panose="020B0600070205080204" pitchFamily="34" charset="-128"/>
            </a:endParaRPr>
          </a:p>
          <a:p>
            <a:pPr eaLnBrk="1" hangingPunct="1">
              <a:lnSpc>
                <a:spcPct val="80000"/>
              </a:lnSpc>
            </a:pPr>
            <a:r>
              <a:rPr lang="en-US" altLang="en-US" sz="800" b="1">
                <a:latin typeface="Arial" panose="020B0604020202020204" pitchFamily="34" charset="0"/>
                <a:ea typeface="ＭＳ Ｐゴシック" panose="020B0600070205080204" pitchFamily="34" charset="-128"/>
              </a:rPr>
              <a:t>What is the HOI?.....</a:t>
            </a:r>
            <a:r>
              <a:rPr lang="en-US" altLang="en-US" sz="800">
                <a:latin typeface="Arial" panose="020B0604020202020204" pitchFamily="34" charset="0"/>
                <a:ea typeface="ＭＳ Ｐゴシック" panose="020B0600070205080204" pitchFamily="34" charset="-128"/>
              </a:rPr>
              <a:t>is a tool for identifying some key SDOH - socioeconomic, demographic, and environmental processes that explain how race, class, and geography influence health outcomes. </a:t>
            </a:r>
          </a:p>
          <a:p>
            <a:pPr eaLnBrk="1" hangingPunct="1">
              <a:lnSpc>
                <a:spcPct val="80000"/>
              </a:lnSpc>
            </a:pPr>
            <a:endParaRPr lang="en-US" altLang="en-US" sz="800">
              <a:latin typeface="Arial" panose="020B0604020202020204" pitchFamily="34" charset="0"/>
              <a:ea typeface="ＭＳ Ｐゴシック" panose="020B0600070205080204" pitchFamily="34" charset="-128"/>
            </a:endParaRPr>
          </a:p>
          <a:p>
            <a:pPr>
              <a:lnSpc>
                <a:spcPct val="80000"/>
              </a:lnSpc>
            </a:pPr>
            <a:r>
              <a:rPr lang="en-US" altLang="en-US" sz="800">
                <a:latin typeface="Arial" panose="020B0604020202020204" pitchFamily="34" charset="0"/>
                <a:ea typeface="ＭＳ Ｐゴシック" panose="020B0600070205080204" pitchFamily="34" charset="-128"/>
              </a:rPr>
              <a:t> In effect the </a:t>
            </a:r>
            <a:r>
              <a:rPr lang="en-US" altLang="en-US" sz="800" b="1">
                <a:latin typeface="Arial" panose="020B0604020202020204" pitchFamily="34" charset="0"/>
                <a:ea typeface="ＭＳ Ｐゴシック" panose="020B0600070205080204" pitchFamily="34" charset="-128"/>
              </a:rPr>
              <a:t>HOI helps answer important questions</a:t>
            </a:r>
            <a:r>
              <a:rPr lang="en-US" altLang="en-US" sz="800">
                <a:latin typeface="Arial" panose="020B0604020202020204" pitchFamily="34" charset="0"/>
                <a:ea typeface="ＭＳ Ｐゴシック" panose="020B0600070205080204" pitchFamily="34" charset="-128"/>
              </a:rPr>
              <a:t>. For instance it answers the question “how do race and poverty act to influence life expectancy and which policies are needed?”  </a:t>
            </a:r>
          </a:p>
          <a:p>
            <a:pPr eaLnBrk="1" hangingPunct="1">
              <a:lnSpc>
                <a:spcPct val="80000"/>
              </a:lnSpc>
            </a:pPr>
            <a:endParaRPr lang="en-US" altLang="en-US" sz="800">
              <a:latin typeface="Arial" panose="020B0604020202020204" pitchFamily="34" charset="0"/>
              <a:ea typeface="ＭＳ Ｐゴシック" panose="020B0600070205080204" pitchFamily="34" charset="-128"/>
            </a:endParaRPr>
          </a:p>
          <a:p>
            <a:pPr eaLnBrk="1" hangingPunct="1">
              <a:lnSpc>
                <a:spcPct val="80000"/>
              </a:lnSpc>
            </a:pPr>
            <a:r>
              <a:rPr lang="en-US" altLang="en-US" sz="800">
                <a:latin typeface="Arial" panose="020B0604020202020204" pitchFamily="34" charset="0"/>
                <a:ea typeface="ＭＳ Ｐゴシック" panose="020B0600070205080204" pitchFamily="34" charset="-128"/>
              </a:rPr>
              <a:t> And as a result, </a:t>
            </a:r>
            <a:r>
              <a:rPr lang="en-US" altLang="en-US" sz="800" b="1">
                <a:latin typeface="Arial" panose="020B0604020202020204" pitchFamily="34" charset="0"/>
                <a:ea typeface="ＭＳ Ｐゴシック" panose="020B0600070205080204" pitchFamily="34" charset="-128"/>
              </a:rPr>
              <a:t>identifies key policy areas for health equity </a:t>
            </a:r>
            <a:r>
              <a:rPr lang="en-US" altLang="en-US" sz="800">
                <a:latin typeface="Arial" panose="020B0604020202020204" pitchFamily="34" charset="0"/>
                <a:ea typeface="ＭＳ Ｐゴシック" panose="020B0600070205080204" pitchFamily="34" charset="-128"/>
              </a:rPr>
              <a:t>promoting policy intervention. </a:t>
            </a:r>
          </a:p>
          <a:p>
            <a:pPr eaLnBrk="1" hangingPunct="1">
              <a:lnSpc>
                <a:spcPct val="80000"/>
              </a:lnSpc>
            </a:pPr>
            <a:endParaRPr lang="en-US" altLang="en-US" sz="800">
              <a:latin typeface="Arial" panose="020B0604020202020204" pitchFamily="34" charset="0"/>
              <a:ea typeface="ＭＳ Ｐゴシック" panose="020B0600070205080204" pitchFamily="34" charset="-128"/>
            </a:endParaRPr>
          </a:p>
          <a:p>
            <a:pPr eaLnBrk="1" hangingPunct="1">
              <a:lnSpc>
                <a:spcPct val="80000"/>
              </a:lnSpc>
              <a:buFontTx/>
              <a:buChar char="•"/>
            </a:pPr>
            <a:r>
              <a:rPr lang="en-US" altLang="en-US" sz="800" b="1">
                <a:ea typeface="ＭＳ Ｐゴシック" panose="020B0600070205080204" pitchFamily="34" charset="-128"/>
              </a:rPr>
              <a:t>Life expectancy, Disability adjusted Life Expectancy, and Infant Mortality were</a:t>
            </a:r>
            <a:r>
              <a:rPr lang="en-US" altLang="en-US" sz="800">
                <a:ea typeface="ＭＳ Ｐゴシック" panose="020B0600070205080204" pitchFamily="34" charset="-128"/>
              </a:rPr>
              <a:t> chosen as the health outcome of interest to evaluate the HOI for several reasons:</a:t>
            </a:r>
          </a:p>
          <a:p>
            <a:pPr eaLnBrk="1" hangingPunct="1">
              <a:lnSpc>
                <a:spcPct val="80000"/>
              </a:lnSpc>
              <a:buFontTx/>
              <a:buChar char="•"/>
            </a:pPr>
            <a:r>
              <a:rPr lang="en-US" altLang="en-US" sz="800">
                <a:ea typeface="ＭＳ Ｐゴシック" panose="020B0600070205080204" pitchFamily="34" charset="-128"/>
              </a:rPr>
              <a:t>It provides a generally accepted global indication of health across a population and across the life span.</a:t>
            </a:r>
          </a:p>
          <a:p>
            <a:pPr eaLnBrk="1" hangingPunct="1">
              <a:lnSpc>
                <a:spcPct val="80000"/>
              </a:lnSpc>
              <a:buFontTx/>
              <a:buChar char="•"/>
            </a:pPr>
            <a:r>
              <a:rPr lang="en-US" altLang="en-US" sz="800">
                <a:ea typeface="ＭＳ Ｐゴシック" panose="020B0600070205080204" pitchFamily="34" charset="-128"/>
              </a:rPr>
              <a:t>It summarizes the overall health of a population in an easily understood manner.  It answers the question, “How long a life can I expect to live if I am typical member of my local community?”</a:t>
            </a:r>
          </a:p>
          <a:p>
            <a:pPr eaLnBrk="1" hangingPunct="1">
              <a:lnSpc>
                <a:spcPct val="80000"/>
              </a:lnSpc>
              <a:buFontTx/>
              <a:buChar char="•"/>
            </a:pPr>
            <a:r>
              <a:rPr lang="en-US" altLang="en-US" sz="800">
                <a:ea typeface="ＭＳ Ｐゴシック" panose="020B0600070205080204" pitchFamily="34" charset="-128"/>
              </a:rPr>
              <a:t>It provides a general measure of health without reference to the specific cause of a condition such as stroke or health disease.  Therefore inaccuracies in determining causes of death are controlled for.  </a:t>
            </a:r>
          </a:p>
          <a:p>
            <a:pPr eaLnBrk="1" hangingPunct="1">
              <a:lnSpc>
                <a:spcPct val="80000"/>
              </a:lnSpc>
              <a:buFontTx/>
              <a:buChar char="•"/>
            </a:pPr>
            <a:r>
              <a:rPr lang="en-US" altLang="en-US" sz="800">
                <a:ea typeface="ＭＳ Ｐゴシック" panose="020B0600070205080204" pitchFamily="34" charset="-128"/>
              </a:rPr>
              <a:t>It is consistent with research suggesting that SES and other SDOH are fundamental causes of disease, such that low income, limited social support, etc. are associated with multiple causes of death regardless of their associated risk factors.</a:t>
            </a:r>
          </a:p>
          <a:p>
            <a:pPr eaLnBrk="1" hangingPunct="1">
              <a:lnSpc>
                <a:spcPct val="80000"/>
              </a:lnSpc>
            </a:pPr>
            <a:endParaRPr lang="en-US" altLang="en-US" sz="800">
              <a:latin typeface="Arial" panose="020B0604020202020204" pitchFamily="34" charset="0"/>
              <a:ea typeface="ＭＳ Ｐゴシック" panose="020B0600070205080204" pitchFamily="34" charset="-128"/>
            </a:endParaRPr>
          </a:p>
          <a:p>
            <a:pPr eaLnBrk="1" hangingPunct="1">
              <a:lnSpc>
                <a:spcPct val="80000"/>
              </a:lnSpc>
            </a:pPr>
            <a:endParaRPr lang="en-US" altLang="en-US" sz="800">
              <a:ea typeface="ＭＳ Ｐゴシック" panose="020B0600070205080204" pitchFamily="34" charset="-128"/>
            </a:endParaRPr>
          </a:p>
          <a:p>
            <a:pPr eaLnBrk="1" hangingPunct="1">
              <a:lnSpc>
                <a:spcPct val="80000"/>
              </a:lnSpc>
            </a:pPr>
            <a:endParaRPr lang="en-US" altLang="en-US" sz="900">
              <a:ea typeface="ＭＳ Ｐゴシック" panose="020B0600070205080204"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51C53D-E0A7-4A6F-9C26-F74F3C189C6B}" type="slidenum">
              <a:rPr lang="en-US" altLang="en-US"/>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337B15-F71E-4A03-8849-67E2958141E5}" type="slidenum">
              <a:rPr lang="en-US" altLang="en-US"/>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Prevention Quality Indicators (PQIs) are a set of measures that can be used with hospital inpatient discharge data to identify quality of care for "ambulatory care sensitive conditions." These are conditions for which good outpatient care can potentially prevent the need for hospitalization or for which early intervention can prevent complications or more severe disease.</a:t>
            </a:r>
          </a:p>
          <a:p>
            <a:endParaRPr lang="en-US" altLang="en-US"/>
          </a:p>
          <a:p>
            <a:r>
              <a:rPr lang="en-US" altLang="en-US"/>
              <a:t>http://www.qualityindicators.ahrq.gov/Default.aspx</a:t>
            </a:r>
          </a:p>
          <a:p>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005316-3B4B-4154-9ADA-E3A517706FA0}" type="slidenum">
              <a:rPr lang="en-US" altLang="en-US"/>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614FEB-556A-46C7-BF6A-A8638D382EF6}" type="slidenum">
              <a:rPr lang="en-US" altLang="en-US"/>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index uses many social, economic, educational, demographic and environmental variables that have been shown (evidence –based) to be related to the wellbeing of a community, and related directly or indirectly to the health status of a population.  The goal is to develop an approach which provides communities with more than a “score” or a ranking.  The Index is first of all very “local” (census tract) ~it is computed for essentially neighborhoods. Counties/cities do not display sufficient detail to suggest how best to target local concerns.</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2A8965-9C44-42F4-971F-5B88B9FF4467}" type="slidenum">
              <a:rPr lang="en-US" altLang="en-US"/>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Townsend deprivation index is a measure of material deprivation. According to Townsend, “Material deprivation entails the lack of goods, services, resources, amenities and physical environment which are customary, or at least widely approved in the society under consideration</a:t>
            </a:r>
          </a:p>
          <a:p>
            <a:r>
              <a:rPr lang="en-US" altLang="en-US"/>
              <a:t>4 indicators make up Towsend Material Deprivation Index:  </a:t>
            </a:r>
          </a:p>
          <a:p>
            <a:pPr lvl="1"/>
            <a:r>
              <a:rPr lang="en-US" altLang="en-US"/>
              <a:t>overcrowding (&gt;2 persons per room),</a:t>
            </a:r>
          </a:p>
          <a:p>
            <a:pPr lvl="1"/>
            <a:r>
              <a:rPr lang="en-US" altLang="en-US"/>
              <a:t>unemployment, </a:t>
            </a:r>
          </a:p>
          <a:p>
            <a:pPr lvl="1"/>
            <a:r>
              <a:rPr lang="en-US" altLang="en-US"/>
              <a:t>% of persons no vehicle or car, </a:t>
            </a:r>
          </a:p>
          <a:p>
            <a:r>
              <a:rPr lang="en-US" altLang="en-US"/>
              <a:t>          % of person who rent</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E9326D-D273-411E-BAE7-3D3D3FF24618}" type="slidenum">
              <a:rPr lang="en-US" altLang="en-US"/>
              <a:pPr/>
              <a:t>16</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CF3DDC-58C7-4664-8C16-25828AD41CBB}" type="slidenum">
              <a:rPr lang="en-US" altLang="en-US"/>
              <a:pPr/>
              <a:t>17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7713" indent="-287338">
              <a:defRPr>
                <a:solidFill>
                  <a:schemeClr val="tx1"/>
                </a:solidFill>
                <a:latin typeface="Arial" panose="020B0604020202020204" pitchFamily="34" charset="0"/>
              </a:defRPr>
            </a:lvl2pPr>
            <a:lvl3pPr marL="1150938" indent="-230188">
              <a:defRPr>
                <a:solidFill>
                  <a:schemeClr val="tx1"/>
                </a:solidFill>
                <a:latin typeface="Arial" panose="020B0604020202020204" pitchFamily="34" charset="0"/>
              </a:defRPr>
            </a:lvl3pPr>
            <a:lvl4pPr marL="1611313" indent="-230188">
              <a:defRPr>
                <a:solidFill>
                  <a:schemeClr val="tx1"/>
                </a:solidFill>
                <a:latin typeface="Arial" panose="020B0604020202020204" pitchFamily="34" charset="0"/>
              </a:defRPr>
            </a:lvl4pPr>
            <a:lvl5pPr marL="2071688" indent="-230188">
              <a:defRPr>
                <a:solidFill>
                  <a:schemeClr val="tx1"/>
                </a:solidFill>
                <a:latin typeface="Arial" panose="020B0604020202020204" pitchFamily="34" charset="0"/>
              </a:defRPr>
            </a:lvl5pPr>
            <a:lvl6pPr marL="2528888" indent="-230188" eaLnBrk="0" fontAlgn="base" hangingPunct="0">
              <a:spcBef>
                <a:spcPct val="0"/>
              </a:spcBef>
              <a:spcAft>
                <a:spcPct val="0"/>
              </a:spcAft>
              <a:defRPr>
                <a:solidFill>
                  <a:schemeClr val="tx1"/>
                </a:solidFill>
                <a:latin typeface="Arial" panose="020B0604020202020204" pitchFamily="34" charset="0"/>
              </a:defRPr>
            </a:lvl6pPr>
            <a:lvl7pPr marL="2986088" indent="-230188" eaLnBrk="0" fontAlgn="base" hangingPunct="0">
              <a:spcBef>
                <a:spcPct val="0"/>
              </a:spcBef>
              <a:spcAft>
                <a:spcPct val="0"/>
              </a:spcAft>
              <a:defRPr>
                <a:solidFill>
                  <a:schemeClr val="tx1"/>
                </a:solidFill>
                <a:latin typeface="Arial" panose="020B0604020202020204" pitchFamily="34" charset="0"/>
              </a:defRPr>
            </a:lvl7pPr>
            <a:lvl8pPr marL="3443288" indent="-230188" eaLnBrk="0" fontAlgn="base" hangingPunct="0">
              <a:spcBef>
                <a:spcPct val="0"/>
              </a:spcBef>
              <a:spcAft>
                <a:spcPct val="0"/>
              </a:spcAft>
              <a:defRPr>
                <a:solidFill>
                  <a:schemeClr val="tx1"/>
                </a:solidFill>
                <a:latin typeface="Arial" panose="020B0604020202020204" pitchFamily="34" charset="0"/>
              </a:defRPr>
            </a:lvl8pPr>
            <a:lvl9pPr marL="3900488" indent="-230188" eaLnBrk="0" fontAlgn="base" hangingPunct="0">
              <a:spcBef>
                <a:spcPct val="0"/>
              </a:spcBef>
              <a:spcAft>
                <a:spcPct val="0"/>
              </a:spcAft>
              <a:defRPr>
                <a:solidFill>
                  <a:schemeClr val="tx1"/>
                </a:solidFill>
                <a:latin typeface="Arial" panose="020B0604020202020204" pitchFamily="34" charset="0"/>
              </a:defRPr>
            </a:lvl9pPr>
          </a:lstStyle>
          <a:p>
            <a:fld id="{2E2EFB35-7B36-4564-A871-309C6CD35CD3}" type="slidenum">
              <a:rPr lang="en-US" altLang="en-US"/>
              <a:pPr/>
              <a:t>18</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marL="274320" indent="-742950" defTabSz="182880">
              <a:spcBef>
                <a:spcPts val="0"/>
              </a:spcBef>
              <a:spcAft>
                <a:spcPts val="0"/>
              </a:spcAft>
              <a:buFont typeface="Wingdings" pitchFamily="2" charset="2"/>
              <a:buChar char="§"/>
              <a:defRPr/>
            </a:pPr>
            <a:r>
              <a:rPr lang="en-US" altLang="en-US" dirty="0"/>
              <a:t>“All Hands on Deck”</a:t>
            </a:r>
          </a:p>
          <a:p>
            <a:pPr marL="274320" indent="-742950" defTabSz="182880">
              <a:spcBef>
                <a:spcPts val="0"/>
              </a:spcBef>
              <a:spcAft>
                <a:spcPts val="0"/>
              </a:spcAft>
              <a:buFont typeface="Wingdings" pitchFamily="2" charset="2"/>
              <a:buChar char="§"/>
              <a:defRPr/>
            </a:pPr>
            <a:r>
              <a:rPr lang="en-US" altLang="en-US" dirty="0"/>
              <a:t>Listen to the People</a:t>
            </a:r>
          </a:p>
          <a:p>
            <a:pPr marL="274320" indent="-742950" defTabSz="182880">
              <a:spcBef>
                <a:spcPts val="0"/>
              </a:spcBef>
              <a:spcAft>
                <a:spcPts val="0"/>
              </a:spcAft>
              <a:buFont typeface="Wingdings" pitchFamily="2" charset="2"/>
              <a:buChar char="§"/>
              <a:defRPr/>
            </a:pPr>
            <a:r>
              <a:rPr lang="en-US" altLang="en-US" dirty="0"/>
              <a:t>Start anywhere but start!</a:t>
            </a:r>
          </a:p>
          <a:p>
            <a:pPr marL="274320" indent="-742950" defTabSz="182880">
              <a:spcBef>
                <a:spcPts val="0"/>
              </a:spcBef>
              <a:spcAft>
                <a:spcPts val="0"/>
              </a:spcAft>
              <a:buFont typeface="Wingdings" pitchFamily="2" charset="2"/>
              <a:buChar char="§"/>
              <a:defRPr/>
            </a:pPr>
            <a:r>
              <a:rPr lang="en-US" altLang="en-US" dirty="0"/>
              <a:t>Align, focus and be intentional</a:t>
            </a:r>
          </a:p>
          <a:p>
            <a:pPr marL="274320" indent="-742950" defTabSz="182880">
              <a:spcBef>
                <a:spcPts val="0"/>
              </a:spcBef>
              <a:spcAft>
                <a:spcPts val="0"/>
              </a:spcAft>
              <a:buFont typeface="Wingdings" pitchFamily="2" charset="2"/>
              <a:buChar char="§"/>
              <a:defRPr/>
            </a:pPr>
            <a:endParaRPr lang="en-US" altLang="en-US" dirty="0"/>
          </a:p>
          <a:p>
            <a:pPr marL="274320" indent="-742950" defTabSz="182880">
              <a:spcBef>
                <a:spcPts val="0"/>
              </a:spcBef>
              <a:spcAft>
                <a:spcPts val="0"/>
              </a:spcAft>
              <a:buFont typeface="Wingdings" pitchFamily="2" charset="2"/>
              <a:buChar char="§"/>
              <a:defRPr/>
            </a:pPr>
            <a:r>
              <a:rPr lang="en-US" altLang="en-US" dirty="0"/>
              <a:t>Health status assessment (local, regional, statewide)</a:t>
            </a:r>
          </a:p>
          <a:p>
            <a:pPr marL="274320" indent="-742950" defTabSz="182880">
              <a:spcBef>
                <a:spcPts val="0"/>
              </a:spcBef>
              <a:spcAft>
                <a:spcPts val="0"/>
              </a:spcAft>
              <a:buFont typeface="Wingdings" pitchFamily="2" charset="2"/>
              <a:buChar char="§"/>
              <a:defRPr/>
            </a:pPr>
            <a:r>
              <a:rPr lang="en-US" altLang="en-US" dirty="0"/>
              <a:t>Promote data-driven decision making and feedback directed toward outcomes that matter to the people of Virginia</a:t>
            </a:r>
          </a:p>
          <a:p>
            <a:pPr marL="274320" indent="-742950" defTabSz="182880">
              <a:spcBef>
                <a:spcPts val="0"/>
              </a:spcBef>
              <a:spcAft>
                <a:spcPts val="0"/>
              </a:spcAft>
              <a:buFont typeface="Wingdings" pitchFamily="2" charset="2"/>
              <a:buChar char="§"/>
              <a:defRPr/>
            </a:pPr>
            <a:r>
              <a:rPr lang="en-US" altLang="en-US" dirty="0"/>
              <a:t>Assure primary care and care coordination for all Virginians</a:t>
            </a:r>
          </a:p>
          <a:p>
            <a:pPr>
              <a:buFont typeface="+mj-lt"/>
              <a:buNone/>
              <a:defRPr/>
            </a:pPr>
            <a:r>
              <a:rPr lang="en-US" dirty="0"/>
              <a:t>RWJF</a:t>
            </a:r>
          </a:p>
          <a:p>
            <a:pPr marL="457200" indent="-457200">
              <a:buFont typeface="+mj-lt"/>
              <a:buAutoNum type="arabicPeriod"/>
              <a:defRPr/>
            </a:pPr>
            <a:r>
              <a:rPr lang="en-US" dirty="0"/>
              <a:t>Good health flourishes across geographic, demographic and social sectors.</a:t>
            </a:r>
          </a:p>
          <a:p>
            <a:pPr marL="457200" indent="-457200">
              <a:buFont typeface="+mj-lt"/>
              <a:buAutoNum type="arabicPeriod"/>
              <a:defRPr/>
            </a:pPr>
            <a:r>
              <a:rPr lang="en-US" dirty="0">
                <a:solidFill>
                  <a:schemeClr val="tx2"/>
                </a:solidFill>
              </a:rPr>
              <a:t>Attaining the best health possible is valued by our entire society.</a:t>
            </a:r>
          </a:p>
          <a:p>
            <a:pPr marL="457200" indent="-457200">
              <a:buFont typeface="+mj-lt"/>
              <a:buAutoNum type="arabicPeriod"/>
              <a:defRPr/>
            </a:pPr>
            <a:r>
              <a:rPr lang="en-US" dirty="0"/>
              <a:t>Individuals and families have the means and the opportunity to make choices that lead to the healthiest lives possible.</a:t>
            </a:r>
          </a:p>
          <a:p>
            <a:pPr marL="457200" indent="-457200">
              <a:buFont typeface="+mj-lt"/>
              <a:buAutoNum type="arabicPeriod"/>
              <a:defRPr/>
            </a:pPr>
            <a:r>
              <a:rPr lang="en-US" dirty="0">
                <a:solidFill>
                  <a:schemeClr val="tx2"/>
                </a:solidFill>
              </a:rPr>
              <a:t>Business, government, individuals, and organizations work together to build healthy communities and lifestyles.</a:t>
            </a:r>
          </a:p>
          <a:p>
            <a:pPr marL="457200" indent="-457200">
              <a:buFont typeface="+mj-lt"/>
              <a:buAutoNum type="arabicPeriod"/>
              <a:defRPr/>
            </a:pPr>
            <a:r>
              <a:rPr lang="en-US" dirty="0"/>
              <a:t>Everyone has access to affordable, quality health care because it is essential to maintain, or reclaim, health.</a:t>
            </a:r>
          </a:p>
          <a:p>
            <a:pPr marL="457200" indent="-457200">
              <a:buFont typeface="+mj-lt"/>
              <a:buAutoNum type="arabicPeriod"/>
              <a:defRPr/>
            </a:pPr>
            <a:r>
              <a:rPr lang="en-US" dirty="0">
                <a:solidFill>
                  <a:schemeClr val="tx2"/>
                </a:solidFill>
              </a:rPr>
              <a:t>No one is excluded.</a:t>
            </a:r>
          </a:p>
          <a:p>
            <a:pPr marL="457200" indent="-457200">
              <a:buFont typeface="+mj-lt"/>
              <a:buAutoNum type="arabicPeriod"/>
              <a:defRPr/>
            </a:pPr>
            <a:r>
              <a:rPr lang="en-US" dirty="0"/>
              <a:t>Health care is efficient and equitable.</a:t>
            </a:r>
          </a:p>
          <a:p>
            <a:pPr marL="457200" indent="-457200">
              <a:buFont typeface="+mj-lt"/>
              <a:buAutoNum type="arabicPeriod"/>
              <a:defRPr/>
            </a:pPr>
            <a:r>
              <a:rPr lang="en-US" dirty="0">
                <a:solidFill>
                  <a:schemeClr val="tx2"/>
                </a:solidFill>
              </a:rPr>
              <a:t>The economy is less burdened by excessive and unwarranted health care spending.</a:t>
            </a:r>
          </a:p>
          <a:p>
            <a:pPr marL="457200" indent="-457200">
              <a:buFont typeface="+mj-lt"/>
              <a:buAutoNum type="arabicPeriod"/>
              <a:defRPr/>
            </a:pPr>
            <a:r>
              <a:rPr lang="en-US" dirty="0"/>
              <a:t>Keeping everyone as healthy as possible guides public and private decision-making.</a:t>
            </a:r>
          </a:p>
          <a:p>
            <a:pPr marL="457200" indent="-457200">
              <a:buFont typeface="+mj-lt"/>
              <a:buAutoNum type="arabicPeriod"/>
              <a:defRPr/>
            </a:pPr>
            <a:r>
              <a:rPr lang="en-US" dirty="0">
                <a:solidFill>
                  <a:schemeClr val="tx2"/>
                </a:solidFill>
              </a:rPr>
              <a:t>Americans understand that we are all in this together.</a:t>
            </a:r>
          </a:p>
          <a:p>
            <a:pPr>
              <a:defRPr/>
            </a:pPr>
            <a:endParaRPr 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B177C0-05B2-4E00-BC2D-BAB364BEE2CB}" type="slidenum">
              <a:rPr lang="en-US" altLang="en-US"/>
              <a:pPr/>
              <a:t>19</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8025" y="4446588"/>
            <a:ext cx="5726113" cy="4425950"/>
          </a:xfrm>
        </p:spPr>
        <p:txBody>
          <a:bodyPr>
            <a:normAutofit fontScale="70000" lnSpcReduction="20000"/>
          </a:bodyPr>
          <a:lstStyle/>
          <a:p>
            <a:pPr>
              <a:defRPr/>
            </a:pPr>
            <a:endParaRPr lang="en-US" dirty="0"/>
          </a:p>
          <a:p>
            <a:pPr eaLnBrk="1" fontAlgn="t" hangingPunct="1">
              <a:defRPr/>
            </a:pPr>
            <a:r>
              <a:rPr lang="en-US" b="1" u="sng" dirty="0"/>
              <a:t>HEALTHY, CONNECTED COMMUNITIES</a:t>
            </a:r>
            <a:endParaRPr lang="en-US" dirty="0"/>
          </a:p>
          <a:p>
            <a:pPr eaLnBrk="1" fontAlgn="t" hangingPunct="1">
              <a:defRPr/>
            </a:pPr>
            <a:r>
              <a:rPr lang="en-US" dirty="0"/>
              <a:t>H.S. Grads Enrolled in Higher Ed</a:t>
            </a:r>
          </a:p>
          <a:p>
            <a:pPr eaLnBrk="1" fontAlgn="t" hangingPunct="1">
              <a:defRPr/>
            </a:pPr>
            <a:r>
              <a:rPr lang="en-US" dirty="0"/>
              <a:t>Cost-Burdened Households</a:t>
            </a:r>
          </a:p>
          <a:p>
            <a:pPr eaLnBrk="1" fontAlgn="t" hangingPunct="1">
              <a:defRPr/>
            </a:pPr>
            <a:r>
              <a:rPr lang="en-US" dirty="0"/>
              <a:t>Consumer Opportunity Index</a:t>
            </a:r>
          </a:p>
          <a:p>
            <a:pPr eaLnBrk="1" fontAlgn="t" hangingPunct="1">
              <a:defRPr/>
            </a:pPr>
            <a:r>
              <a:rPr lang="en-US" dirty="0"/>
              <a:t>Economic Opportunity Index</a:t>
            </a:r>
          </a:p>
          <a:p>
            <a:pPr eaLnBrk="1" fontAlgn="t" hangingPunct="1">
              <a:defRPr/>
            </a:pPr>
            <a:r>
              <a:rPr lang="en-US" dirty="0"/>
              <a:t>Districts with Collaborative Improvement Processes</a:t>
            </a:r>
          </a:p>
          <a:p>
            <a:pPr eaLnBrk="1" fontAlgn="t" hangingPunct="1">
              <a:defRPr/>
            </a:pPr>
            <a:r>
              <a:rPr lang="en-US" b="1" u="sng" dirty="0"/>
              <a:t>PREVENTIVE ACTIONS</a:t>
            </a:r>
            <a:endParaRPr lang="en-US" dirty="0"/>
          </a:p>
          <a:p>
            <a:pPr eaLnBrk="1" fontAlgn="t" hangingPunct="1">
              <a:defRPr/>
            </a:pPr>
            <a:r>
              <a:rPr lang="en-US" dirty="0"/>
              <a:t>Adults Not Participating In Physical Activity</a:t>
            </a:r>
          </a:p>
          <a:p>
            <a:pPr eaLnBrk="1" fontAlgn="t" hangingPunct="1">
              <a:defRPr/>
            </a:pPr>
            <a:r>
              <a:rPr lang="en-US" dirty="0"/>
              <a:t>Adults Who Are Overweight or Obese</a:t>
            </a:r>
          </a:p>
          <a:p>
            <a:pPr eaLnBrk="1" fontAlgn="t" hangingPunct="1">
              <a:defRPr/>
            </a:pPr>
            <a:r>
              <a:rPr lang="en-US" dirty="0"/>
              <a:t>Households That Are Food Insecure</a:t>
            </a:r>
          </a:p>
          <a:p>
            <a:pPr eaLnBrk="1" fontAlgn="t" hangingPunct="1">
              <a:defRPr/>
            </a:pPr>
            <a:r>
              <a:rPr lang="en-US" dirty="0"/>
              <a:t>Adults Using Tobacco</a:t>
            </a:r>
          </a:p>
          <a:p>
            <a:pPr eaLnBrk="1" fontAlgn="t" hangingPunct="1">
              <a:defRPr/>
            </a:pPr>
            <a:r>
              <a:rPr lang="en-US" dirty="0"/>
              <a:t>Adults Vaccinated Against Influenza</a:t>
            </a:r>
          </a:p>
          <a:p>
            <a:pPr eaLnBrk="1" fontAlgn="t" hangingPunct="1">
              <a:defRPr/>
            </a:pPr>
            <a:r>
              <a:rPr lang="en-US" dirty="0"/>
              <a:t>Adolescents Vaccinated Against HPV</a:t>
            </a:r>
          </a:p>
          <a:p>
            <a:pPr eaLnBrk="1" fontAlgn="t" hangingPunct="1">
              <a:defRPr/>
            </a:pPr>
            <a:r>
              <a:rPr lang="en-US" dirty="0"/>
              <a:t>Adults Screened for Colorectal Cancer</a:t>
            </a:r>
          </a:p>
          <a:p>
            <a:pPr eaLnBrk="1" fontAlgn="t" hangingPunct="1">
              <a:defRPr/>
            </a:pPr>
            <a:r>
              <a:rPr lang="en-US" dirty="0"/>
              <a:t>Percent of Adults With Adverse Childhood Experiences</a:t>
            </a:r>
          </a:p>
          <a:p>
            <a:pPr eaLnBrk="1" fontAlgn="t" hangingPunct="1">
              <a:defRPr/>
            </a:pPr>
            <a:r>
              <a:rPr lang="en-US" dirty="0"/>
              <a:t>Disability-free Life Expectancy</a:t>
            </a:r>
          </a:p>
          <a:p>
            <a:pPr eaLnBrk="1" fontAlgn="t" hangingPunct="1">
              <a:defRPr/>
            </a:pPr>
            <a:r>
              <a:rPr lang="en-US" b="1" u="sng" dirty="0"/>
              <a:t>STRONG START FOR CHILDREN</a:t>
            </a:r>
            <a:endParaRPr lang="en-US" dirty="0"/>
          </a:p>
          <a:p>
            <a:pPr eaLnBrk="1" fontAlgn="t" hangingPunct="1">
              <a:defRPr/>
            </a:pPr>
            <a:r>
              <a:rPr lang="en-US" dirty="0"/>
              <a:t>Teen Pregnancy Rate</a:t>
            </a:r>
          </a:p>
          <a:p>
            <a:pPr eaLnBrk="1" fontAlgn="t" hangingPunct="1">
              <a:defRPr/>
            </a:pPr>
            <a:r>
              <a:rPr lang="en-US" dirty="0"/>
              <a:t>Kindergarteners Not Meeting PALS-K Benchmark</a:t>
            </a:r>
          </a:p>
          <a:p>
            <a:pPr eaLnBrk="1" fontAlgn="t" hangingPunct="1">
              <a:defRPr/>
            </a:pPr>
            <a:r>
              <a:rPr lang="en-US" dirty="0"/>
              <a:t>Third Graders Passing Reading SOL</a:t>
            </a:r>
          </a:p>
          <a:p>
            <a:pPr eaLnBrk="1" fontAlgn="t" hangingPunct="1">
              <a:defRPr/>
            </a:pPr>
            <a:r>
              <a:rPr lang="en-US" dirty="0"/>
              <a:t>Infant Mortality Rate by Race </a:t>
            </a:r>
          </a:p>
          <a:p>
            <a:pPr eaLnBrk="1" fontAlgn="t" hangingPunct="1">
              <a:defRPr/>
            </a:pPr>
            <a:r>
              <a:rPr lang="en-US" b="1" u="sng" dirty="0"/>
              <a:t>SYSTEMS OF HEALTH CARE</a:t>
            </a:r>
            <a:endParaRPr lang="en-US" dirty="0"/>
          </a:p>
          <a:p>
            <a:pPr eaLnBrk="1" fontAlgn="t" hangingPunct="1">
              <a:defRPr/>
            </a:pPr>
            <a:r>
              <a:rPr lang="en-US" dirty="0"/>
              <a:t>Adults With A Regular Health-care Provider</a:t>
            </a:r>
          </a:p>
          <a:p>
            <a:pPr eaLnBrk="1" fontAlgn="t" hangingPunct="1">
              <a:defRPr/>
            </a:pPr>
            <a:r>
              <a:rPr lang="en-US" dirty="0"/>
              <a:t>Avoidable Cardiovascular Disease Deaths</a:t>
            </a:r>
          </a:p>
          <a:p>
            <a:pPr eaLnBrk="1" fontAlgn="t" hangingPunct="1">
              <a:defRPr/>
            </a:pPr>
            <a:r>
              <a:rPr lang="en-US" dirty="0"/>
              <a:t>Mental Health and Substance Abuse Hospitalizations</a:t>
            </a:r>
          </a:p>
          <a:p>
            <a:pPr eaLnBrk="1" fontAlgn="t" hangingPunct="1">
              <a:defRPr/>
            </a:pPr>
            <a:r>
              <a:rPr lang="en-US" dirty="0"/>
              <a:t>Avoidable Hospital Stays</a:t>
            </a:r>
          </a:p>
          <a:p>
            <a:pPr eaLnBrk="1" fontAlgn="t" hangingPunct="1">
              <a:defRPr/>
            </a:pPr>
            <a:r>
              <a:rPr lang="en-US" dirty="0"/>
              <a:t>Adults Whose Poor Health Kept Them from Usual Activities</a:t>
            </a:r>
          </a:p>
          <a:p>
            <a:pPr eaLnBrk="1" fontAlgn="t" hangingPunct="1">
              <a:defRPr/>
            </a:pPr>
            <a:r>
              <a:rPr lang="en-US" dirty="0"/>
              <a:t>Providers With Electronic Health Records</a:t>
            </a:r>
          </a:p>
          <a:p>
            <a:pPr eaLnBrk="1" fontAlgn="t" hangingPunct="1">
              <a:defRPr/>
            </a:pPr>
            <a:r>
              <a:rPr lang="en-US" dirty="0"/>
              <a:t>Health Districts With EHRs</a:t>
            </a:r>
          </a:p>
          <a:p>
            <a:pPr eaLnBrk="1" fontAlgn="t" hangingPunct="1">
              <a:defRPr/>
            </a:pPr>
            <a:r>
              <a:rPr lang="en-US" dirty="0"/>
              <a:t>Entities Connected to the Health Information Exchange</a:t>
            </a:r>
          </a:p>
          <a:p>
            <a:pPr eaLnBrk="1" fontAlgn="t" hangingPunct="1">
              <a:defRPr/>
            </a:pPr>
            <a:r>
              <a:rPr lang="en-US" dirty="0"/>
              <a:t>Hospitals Meeting State Goal for Prevention of   C. difficile Infections</a:t>
            </a:r>
          </a:p>
          <a:p>
            <a:pPr>
              <a:defRPr/>
            </a:pPr>
            <a:endParaRPr lang="en-US" dirty="0"/>
          </a:p>
          <a:p>
            <a:pPr>
              <a:defRPr/>
            </a:pPr>
            <a:endParaRPr 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C15044-FF1D-4216-91E6-0C8E1BE020BC}" type="slidenum">
              <a:rPr lang="en-US" altLang="en-US"/>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02CA39-BDCC-4655-B427-47928F7FF8AA}" type="slidenum">
              <a:rPr lang="en-US" altLang="en-US"/>
              <a:pPr/>
              <a:t>3</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4F0DAB-87EC-4721-B32D-7C75DB18F23C}" type="slidenum">
              <a:rPr lang="en-US" altLang="en-US"/>
              <a:pPr/>
              <a:t>21</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6F9927-00D7-4F81-A63F-715083CB1817}" type="slidenum">
              <a:rPr lang="en-US" altLang="en-US"/>
              <a:pPr/>
              <a:t>22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1230C730-D407-4DE8-8982-F6F0673CAD97}" type="slidenum">
              <a:rPr lang="en-US" altLang="en-US">
                <a:solidFill>
                  <a:srgbClr val="000000"/>
                </a:solidFill>
                <a:ea typeface="ＭＳ Ｐゴシック" panose="020B0600070205080204" pitchFamily="34" charset="-128"/>
              </a:rPr>
              <a:pPr/>
              <a:t>37</a:t>
            </a:fld>
            <a:endParaRPr lang="en-US" altLang="en-US">
              <a:solidFill>
                <a:srgbClr val="000000"/>
              </a:solidFill>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FD4ED9E7-6B79-4AA1-A52D-A148C07EC03D}" type="slidenum">
              <a:rPr lang="en-US" altLang="en-US">
                <a:solidFill>
                  <a:srgbClr val="000000"/>
                </a:solidFill>
                <a:ea typeface="ＭＳ Ｐゴシック" panose="020B0600070205080204" pitchFamily="34" charset="-128"/>
              </a:rPr>
              <a:pPr/>
              <a:t>38</a:t>
            </a:fld>
            <a:endParaRPr lang="en-US" altLang="en-US">
              <a:solidFill>
                <a:srgbClr val="000000"/>
              </a:solidFill>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DA0A15-F587-4737-AEB9-05953E242101}" type="slidenum">
              <a:rPr lang="en-US" altLang="en-US"/>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Health factors are the four big categories:</a:t>
            </a:r>
          </a:p>
          <a:p>
            <a:pPr marL="234841" indent="-234841">
              <a:buFontTx/>
              <a:buAutoNum type="arabicPeriod"/>
              <a:defRPr/>
            </a:pPr>
            <a:r>
              <a:rPr lang="en-US" dirty="0"/>
              <a:t>Social and economic factors </a:t>
            </a:r>
          </a:p>
          <a:p>
            <a:pPr marL="234841" indent="-234841">
              <a:buFontTx/>
              <a:buAutoNum type="arabicPeriod"/>
              <a:defRPr/>
            </a:pPr>
            <a:r>
              <a:rPr lang="en-US" dirty="0"/>
              <a:t>Health Behaviors</a:t>
            </a:r>
          </a:p>
          <a:p>
            <a:pPr marL="234841" indent="-234841">
              <a:buFontTx/>
              <a:buAutoNum type="arabicPeriod"/>
              <a:defRPr/>
            </a:pPr>
            <a:r>
              <a:rPr lang="en-US" dirty="0"/>
              <a:t>Clinical factors</a:t>
            </a:r>
          </a:p>
          <a:p>
            <a:pPr marL="234841" indent="-234841">
              <a:buFontTx/>
              <a:buAutoNum type="arabicPeriod"/>
              <a:defRPr/>
            </a:pPr>
            <a:r>
              <a:rPr lang="en-US" dirty="0"/>
              <a:t>Physical environment</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D646C5-0BF6-4A96-BA4E-8ACF272EBAE2}" type="slidenum">
              <a:rPr lang="en-US" altLang="en-US"/>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Outcomes are quality and length of life (morbidity and mortality)</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DF8264-B75F-4B84-A7DE-0D23A14E3A8D}" type="slidenum">
              <a:rPr lang="en-US" altLang="en-US"/>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7713" indent="-287338">
              <a:defRPr>
                <a:solidFill>
                  <a:schemeClr val="tx1"/>
                </a:solidFill>
                <a:latin typeface="Arial" panose="020B0604020202020204" pitchFamily="34" charset="0"/>
              </a:defRPr>
            </a:lvl2pPr>
            <a:lvl3pPr marL="1150938" indent="-230188">
              <a:defRPr>
                <a:solidFill>
                  <a:schemeClr val="tx1"/>
                </a:solidFill>
                <a:latin typeface="Arial" panose="020B0604020202020204" pitchFamily="34" charset="0"/>
              </a:defRPr>
            </a:lvl3pPr>
            <a:lvl4pPr marL="1611313" indent="-230188">
              <a:defRPr>
                <a:solidFill>
                  <a:schemeClr val="tx1"/>
                </a:solidFill>
                <a:latin typeface="Arial" panose="020B0604020202020204" pitchFamily="34" charset="0"/>
              </a:defRPr>
            </a:lvl4pPr>
            <a:lvl5pPr marL="2071688" indent="-230188">
              <a:defRPr>
                <a:solidFill>
                  <a:schemeClr val="tx1"/>
                </a:solidFill>
                <a:latin typeface="Arial" panose="020B0604020202020204" pitchFamily="34" charset="0"/>
              </a:defRPr>
            </a:lvl5pPr>
            <a:lvl6pPr marL="2528888" indent="-230188" eaLnBrk="0" fontAlgn="base" hangingPunct="0">
              <a:spcBef>
                <a:spcPct val="0"/>
              </a:spcBef>
              <a:spcAft>
                <a:spcPct val="0"/>
              </a:spcAft>
              <a:defRPr>
                <a:solidFill>
                  <a:schemeClr val="tx1"/>
                </a:solidFill>
                <a:latin typeface="Arial" panose="020B0604020202020204" pitchFamily="34" charset="0"/>
              </a:defRPr>
            </a:lvl6pPr>
            <a:lvl7pPr marL="2986088" indent="-230188" eaLnBrk="0" fontAlgn="base" hangingPunct="0">
              <a:spcBef>
                <a:spcPct val="0"/>
              </a:spcBef>
              <a:spcAft>
                <a:spcPct val="0"/>
              </a:spcAft>
              <a:defRPr>
                <a:solidFill>
                  <a:schemeClr val="tx1"/>
                </a:solidFill>
                <a:latin typeface="Arial" panose="020B0604020202020204" pitchFamily="34" charset="0"/>
              </a:defRPr>
            </a:lvl7pPr>
            <a:lvl8pPr marL="3443288" indent="-230188" eaLnBrk="0" fontAlgn="base" hangingPunct="0">
              <a:spcBef>
                <a:spcPct val="0"/>
              </a:spcBef>
              <a:spcAft>
                <a:spcPct val="0"/>
              </a:spcAft>
              <a:defRPr>
                <a:solidFill>
                  <a:schemeClr val="tx1"/>
                </a:solidFill>
                <a:latin typeface="Arial" panose="020B0604020202020204" pitchFamily="34" charset="0"/>
              </a:defRPr>
            </a:lvl8pPr>
            <a:lvl9pPr marL="3900488" indent="-230188" eaLnBrk="0" fontAlgn="base" hangingPunct="0">
              <a:spcBef>
                <a:spcPct val="0"/>
              </a:spcBef>
              <a:spcAft>
                <a:spcPct val="0"/>
              </a:spcAft>
              <a:defRPr>
                <a:solidFill>
                  <a:schemeClr val="tx1"/>
                </a:solidFill>
                <a:latin typeface="Arial" panose="020B0604020202020204" pitchFamily="34" charset="0"/>
              </a:defRPr>
            </a:lvl9pPr>
          </a:lstStyle>
          <a:p>
            <a:fld id="{7DC40210-009D-4C83-85E4-E3FFD1444D73}" type="slidenum">
              <a:rPr lang="en-US" altLang="en-US"/>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Think alignment</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2000" indent="-290513">
              <a:defRPr>
                <a:solidFill>
                  <a:schemeClr val="tx1"/>
                </a:solidFill>
                <a:latin typeface="Arial" panose="020B0604020202020204" pitchFamily="34" charset="0"/>
              </a:defRPr>
            </a:lvl2pPr>
            <a:lvl3pPr marL="1171575" indent="-233363">
              <a:defRPr>
                <a:solidFill>
                  <a:schemeClr val="tx1"/>
                </a:solidFill>
                <a:latin typeface="Arial" panose="020B0604020202020204" pitchFamily="34" charset="0"/>
              </a:defRPr>
            </a:lvl3pPr>
            <a:lvl4pPr marL="1643063" indent="-233363">
              <a:defRPr>
                <a:solidFill>
                  <a:schemeClr val="tx1"/>
                </a:solidFill>
                <a:latin typeface="Arial" panose="020B0604020202020204" pitchFamily="34" charset="0"/>
              </a:defRPr>
            </a:lvl4pPr>
            <a:lvl5pPr marL="2112963" indent="-233363">
              <a:defRPr>
                <a:solidFill>
                  <a:schemeClr val="tx1"/>
                </a:solidFill>
                <a:latin typeface="Arial" panose="020B0604020202020204" pitchFamily="34" charset="0"/>
              </a:defRPr>
            </a:lvl5pPr>
            <a:lvl6pPr marL="2570163" indent="-233363" eaLnBrk="0" fontAlgn="base" hangingPunct="0">
              <a:spcBef>
                <a:spcPct val="0"/>
              </a:spcBef>
              <a:spcAft>
                <a:spcPct val="0"/>
              </a:spcAft>
              <a:defRPr>
                <a:solidFill>
                  <a:schemeClr val="tx1"/>
                </a:solidFill>
                <a:latin typeface="Arial" panose="020B0604020202020204" pitchFamily="34" charset="0"/>
              </a:defRPr>
            </a:lvl6pPr>
            <a:lvl7pPr marL="3027363" indent="-233363" eaLnBrk="0" fontAlgn="base" hangingPunct="0">
              <a:spcBef>
                <a:spcPct val="0"/>
              </a:spcBef>
              <a:spcAft>
                <a:spcPct val="0"/>
              </a:spcAft>
              <a:defRPr>
                <a:solidFill>
                  <a:schemeClr val="tx1"/>
                </a:solidFill>
                <a:latin typeface="Arial" panose="020B0604020202020204" pitchFamily="34" charset="0"/>
              </a:defRPr>
            </a:lvl7pPr>
            <a:lvl8pPr marL="3484563" indent="-233363" eaLnBrk="0" fontAlgn="base" hangingPunct="0">
              <a:spcBef>
                <a:spcPct val="0"/>
              </a:spcBef>
              <a:spcAft>
                <a:spcPct val="0"/>
              </a:spcAft>
              <a:defRPr>
                <a:solidFill>
                  <a:schemeClr val="tx1"/>
                </a:solidFill>
                <a:latin typeface="Arial" panose="020B0604020202020204" pitchFamily="34" charset="0"/>
              </a:defRPr>
            </a:lvl8pPr>
            <a:lvl9pPr marL="3941763" indent="-233363" eaLnBrk="0" fontAlgn="base" hangingPunct="0">
              <a:spcBef>
                <a:spcPct val="0"/>
              </a:spcBef>
              <a:spcAft>
                <a:spcPct val="0"/>
              </a:spcAft>
              <a:defRPr>
                <a:solidFill>
                  <a:schemeClr val="tx1"/>
                </a:solidFill>
                <a:latin typeface="Arial" panose="020B0604020202020204" pitchFamily="34" charset="0"/>
              </a:defRPr>
            </a:lvl9pPr>
          </a:lstStyle>
          <a:p>
            <a:fld id="{FA06E78F-824D-458A-A6AA-E6C466A1B7E1}" type="slidenum">
              <a:rPr lang="en-US" altLang="en-US"/>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CF5423-BC68-4589-BEB7-E9ADDE3063AC}" type="slidenum">
              <a:rPr lang="en-US" altLang="en-US"/>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65930C-D1BF-42DC-AB0D-1E2957B1D361}" type="slidenum">
              <a:rPr lang="en-US" altLang="en-US"/>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00549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42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6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126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9962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05175" y="6367463"/>
            <a:ext cx="2562225"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9D433C42-677F-44B5-9216-94D9E980C5E2}" type="datetime2">
              <a:rPr lang="en-US"/>
              <a:pPr>
                <a:defRPr/>
              </a:pPr>
              <a:t>Thursday, August 26, 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B2D4D9-1C83-42BE-A3BB-7F99D1032E12}" type="slidenum">
              <a:rPr lang="en-US"/>
              <a:pPr>
                <a:defRPr/>
              </a:pPr>
              <a:t>‹#›</a:t>
            </a:fld>
            <a:endParaRPr lang="en-US" dirty="0"/>
          </a:p>
        </p:txBody>
      </p:sp>
    </p:spTree>
    <p:extLst>
      <p:ext uri="{BB962C8B-B14F-4D97-AF65-F5344CB8AC3E}">
        <p14:creationId xmlns:p14="http://schemas.microsoft.com/office/powerpoint/2010/main" val="1289986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05175" y="6367463"/>
            <a:ext cx="2562225"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12B024A-0957-42EA-A378-83D0483B3404}" type="datetime2">
              <a:rPr lang="en-US"/>
              <a:pPr>
                <a:defRPr/>
              </a:pPr>
              <a:t>Thursday, August 26, 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214154-5CF5-4924-8C47-A3063EB07FFB}" type="slidenum">
              <a:rPr lang="en-US"/>
              <a:pPr>
                <a:defRPr/>
              </a:pPr>
              <a:t>‹#›</a:t>
            </a:fld>
            <a:endParaRPr lang="en-US" dirty="0"/>
          </a:p>
        </p:txBody>
      </p:sp>
    </p:spTree>
    <p:extLst>
      <p:ext uri="{BB962C8B-B14F-4D97-AF65-F5344CB8AC3E}">
        <p14:creationId xmlns:p14="http://schemas.microsoft.com/office/powerpoint/2010/main" val="125836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05175" y="6367463"/>
            <a:ext cx="2562225"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8088201-676E-4216-88D1-2E44428391D6}" type="datetime2">
              <a:rPr lang="en-US"/>
              <a:pPr>
                <a:defRPr/>
              </a:pPr>
              <a:t>Thursday, August 26, 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2D451C-8CE8-491A-827D-596F5EBD354E}" type="slidenum">
              <a:rPr lang="en-US"/>
              <a:pPr>
                <a:defRPr/>
              </a:pPr>
              <a:t>‹#›</a:t>
            </a:fld>
            <a:endParaRPr lang="en-US" dirty="0"/>
          </a:p>
        </p:txBody>
      </p:sp>
    </p:spTree>
    <p:extLst>
      <p:ext uri="{BB962C8B-B14F-4D97-AF65-F5344CB8AC3E}">
        <p14:creationId xmlns:p14="http://schemas.microsoft.com/office/powerpoint/2010/main" val="3743801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05175" y="6367463"/>
            <a:ext cx="2562225"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45431170-D4C4-41BE-A999-EB985349FBE8}" type="datetime2">
              <a:rPr lang="en-US"/>
              <a:pPr>
                <a:defRPr/>
              </a:pPr>
              <a:t>Thursday, August 26, 2021</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BA2049B-E1A6-4ADA-AD90-41E054158139}" type="slidenum">
              <a:rPr lang="en-US"/>
              <a:pPr>
                <a:defRPr/>
              </a:pPr>
              <a:t>‹#›</a:t>
            </a:fld>
            <a:endParaRPr lang="en-US" dirty="0"/>
          </a:p>
        </p:txBody>
      </p:sp>
    </p:spTree>
    <p:extLst>
      <p:ext uri="{BB962C8B-B14F-4D97-AF65-F5344CB8AC3E}">
        <p14:creationId xmlns:p14="http://schemas.microsoft.com/office/powerpoint/2010/main" val="1025280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BB5544B-24A1-40DF-B145-94CB14CBCC09}" type="datetime2">
              <a:rPr lang="en-US"/>
              <a:pPr>
                <a:defRPr/>
              </a:pPr>
              <a:t>Thursday, August 26, 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695AFB8-035A-4DBC-9988-5F7A5F81131D}" type="slidenum">
              <a:rPr lang="en-US"/>
              <a:pPr>
                <a:defRPr/>
              </a:pPr>
              <a:t>‹#›</a:t>
            </a:fld>
            <a:endParaRPr lang="en-US" dirty="0"/>
          </a:p>
        </p:txBody>
      </p:sp>
    </p:spTree>
    <p:extLst>
      <p:ext uri="{BB962C8B-B14F-4D97-AF65-F5344CB8AC3E}">
        <p14:creationId xmlns:p14="http://schemas.microsoft.com/office/powerpoint/2010/main" val="2199618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05175" y="6367463"/>
            <a:ext cx="2562225"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01DAD796-3441-484A-B57D-D6AF04FA5C64}" type="datetime2">
              <a:rPr lang="en-US"/>
              <a:pPr>
                <a:defRPr/>
              </a:pPr>
              <a:t>Thursday, August 26, 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015294-D39E-4485-9327-314402D30891}" type="slidenum">
              <a:rPr lang="en-US"/>
              <a:pPr>
                <a:defRPr/>
              </a:pPr>
              <a:t>‹#›</a:t>
            </a:fld>
            <a:endParaRPr lang="en-US" dirty="0"/>
          </a:p>
        </p:txBody>
      </p:sp>
    </p:spTree>
    <p:extLst>
      <p:ext uri="{BB962C8B-B14F-4D97-AF65-F5344CB8AC3E}">
        <p14:creationId xmlns:p14="http://schemas.microsoft.com/office/powerpoint/2010/main" val="328779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05175" y="6367463"/>
            <a:ext cx="2562225"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3"/>
          <p:cNvSpPr>
            <a:spLocks noGrp="1"/>
          </p:cNvSpPr>
          <p:nvPr>
            <p:ph type="dt" sz="half" idx="10"/>
          </p:nvPr>
        </p:nvSpPr>
        <p:spPr/>
        <p:txBody>
          <a:bodyPr/>
          <a:lstStyle>
            <a:lvl1pPr>
              <a:defRPr/>
            </a:lvl1pPr>
          </a:lstStyle>
          <a:p>
            <a:pPr>
              <a:defRPr/>
            </a:pPr>
            <a:fld id="{981A8E20-C14E-4951-874B-1CA035756B98}" type="datetime2">
              <a:rPr lang="en-US"/>
              <a:pPr>
                <a:defRPr/>
              </a:pPr>
              <a:t>Thursday, August 26, 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5CA550F-21C3-4771-BE49-1B2123E87A45}" type="slidenum">
              <a:rPr lang="en-US"/>
              <a:pPr>
                <a:defRPr/>
              </a:pPr>
              <a:t>‹#›</a:t>
            </a:fld>
            <a:endParaRPr lang="en-US" dirty="0"/>
          </a:p>
        </p:txBody>
      </p:sp>
    </p:spTree>
    <p:extLst>
      <p:ext uri="{BB962C8B-B14F-4D97-AF65-F5344CB8AC3E}">
        <p14:creationId xmlns:p14="http://schemas.microsoft.com/office/powerpoint/2010/main" val="329461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05175" y="6367463"/>
            <a:ext cx="2562225"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3F745D9F-1F2B-4E8D-B073-526CD1043732}" type="datetime2">
              <a:rPr lang="en-US"/>
              <a:pPr>
                <a:defRPr/>
              </a:pPr>
              <a:t>Thursday, August 26, 2021</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5DEB20-F963-417A-A287-71AE35635F61}" type="slidenum">
              <a:rPr lang="en-US"/>
              <a:pPr>
                <a:defRPr/>
              </a:pPr>
              <a:t>‹#›</a:t>
            </a:fld>
            <a:endParaRPr lang="en-US" dirty="0"/>
          </a:p>
        </p:txBody>
      </p:sp>
    </p:spTree>
    <p:extLst>
      <p:ext uri="{BB962C8B-B14F-4D97-AF65-F5344CB8AC3E}">
        <p14:creationId xmlns:p14="http://schemas.microsoft.com/office/powerpoint/2010/main" val="280600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993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05175" y="6367463"/>
            <a:ext cx="2562225"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A5F2176F-3707-48A7-AF66-A9CF6A3A7AF6}" type="datetime2">
              <a:rPr lang="en-US"/>
              <a:pPr>
                <a:defRPr/>
              </a:pPr>
              <a:t>Thursday, August 26, 2021</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620747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758C06-17D7-49F1-A533-637FC7C95712}" type="datetime2">
              <a:rPr lang="en-US"/>
              <a:pPr>
                <a:defRPr/>
              </a:pPr>
              <a:t>Thursday, August 26, 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0076B7-5ECB-4523-A625-E13508C2B058}" type="slidenum">
              <a:rPr lang="en-US"/>
              <a:pPr>
                <a:defRPr/>
              </a:pPr>
              <a:t>‹#›</a:t>
            </a:fld>
            <a:endParaRPr lang="en-US" dirty="0"/>
          </a:p>
        </p:txBody>
      </p:sp>
    </p:spTree>
    <p:extLst>
      <p:ext uri="{BB962C8B-B14F-4D97-AF65-F5344CB8AC3E}">
        <p14:creationId xmlns:p14="http://schemas.microsoft.com/office/powerpoint/2010/main" val="3047708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A2401DA-7791-4E6B-BDB1-68A77B6E992E}" type="datetime2">
              <a:rPr lang="en-US"/>
              <a:pPr>
                <a:defRPr/>
              </a:pPr>
              <a:t>Thursday, August 26, 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81CF0C-B3F5-4B72-939A-254A8571EB46}" type="slidenum">
              <a:rPr lang="en-US"/>
              <a:pPr>
                <a:defRPr/>
              </a:pPr>
              <a:t>‹#›</a:t>
            </a:fld>
            <a:endParaRPr lang="en-US" dirty="0"/>
          </a:p>
        </p:txBody>
      </p:sp>
    </p:spTree>
    <p:extLst>
      <p:ext uri="{BB962C8B-B14F-4D97-AF65-F5344CB8AC3E}">
        <p14:creationId xmlns:p14="http://schemas.microsoft.com/office/powerpoint/2010/main" val="256291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Presentation Titl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5" name="Rectangle 4"/>
          <p:cNvSpPr/>
          <p:nvPr userDrawn="1"/>
        </p:nvSpPr>
        <p:spPr>
          <a:xfrm>
            <a:off x="0" y="2708275"/>
            <a:ext cx="9144000" cy="4149725"/>
          </a:xfrm>
          <a:prstGeom prst="rect">
            <a:avLst/>
          </a:prstGeom>
          <a:gradFill>
            <a:gsLst>
              <a:gs pos="24000">
                <a:schemeClr val="accent1">
                  <a:lumMod val="60000"/>
                  <a:lumOff val="40000"/>
                </a:schemeClr>
              </a:gs>
              <a:gs pos="100000">
                <a:schemeClr val="accent1">
                  <a:lumMod val="40000"/>
                  <a:lumOff val="60000"/>
                </a:schemeClr>
              </a:gs>
            </a:gsLst>
            <a:lin ang="1476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pic>
        <p:nvPicPr>
          <p:cNvPr id="6" name="Picture 16" descr="nvhf_logo.ai"/>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635250" y="868363"/>
            <a:ext cx="342106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151187"/>
            <a:ext cx="7772400" cy="1470025"/>
          </a:xfrm>
        </p:spPr>
        <p:txBody>
          <a:bodyPr>
            <a:normAutofit/>
          </a:bodyPr>
          <a:lstStyle>
            <a:lvl1pPr algn="l">
              <a:defRPr sz="2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621212"/>
            <a:ext cx="7086600" cy="1017588"/>
          </a:xfrm>
        </p:spPr>
        <p:txBody>
          <a:bodyPr>
            <a:normAutofit/>
          </a:bodyPr>
          <a:lstStyle>
            <a:lvl1pPr marL="0" indent="0" algn="l">
              <a:buNone/>
              <a:defRPr sz="2400">
                <a:solidFill>
                  <a:schemeClr val="accent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0432589A-EE37-0D48-8F6F-ABB154087FAA}" type="datetime4">
              <a:rPr lang="en-US"/>
              <a:pPr>
                <a:defRPr/>
              </a:pPr>
              <a:t>August 26, 2021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Event Name</a:t>
            </a:r>
          </a:p>
        </p:txBody>
      </p:sp>
      <p:sp>
        <p:nvSpPr>
          <p:cNvPr id="9" name="Slide Number Placeholder 5"/>
          <p:cNvSpPr>
            <a:spLocks noGrp="1"/>
          </p:cNvSpPr>
          <p:nvPr>
            <p:ph type="sldNum" sz="quarter" idx="12"/>
          </p:nvPr>
        </p:nvSpPr>
        <p:spPr/>
        <p:txBody>
          <a:bodyPr/>
          <a:lstStyle>
            <a:lvl1pPr>
              <a:defRPr/>
            </a:lvl1pPr>
          </a:lstStyle>
          <a:p>
            <a:pPr>
              <a:defRPr/>
            </a:pPr>
            <a:fld id="{491B9A70-E0C3-48E8-8EA3-172495795152}" type="slidenum">
              <a:rPr lang="en-US"/>
              <a:pPr>
                <a:defRPr/>
              </a:pPr>
              <a:t>‹#›</a:t>
            </a:fld>
            <a:endParaRPr lang="en-US"/>
          </a:p>
        </p:txBody>
      </p:sp>
    </p:spTree>
    <p:extLst>
      <p:ext uri="{BB962C8B-B14F-4D97-AF65-F5344CB8AC3E}">
        <p14:creationId xmlns:p14="http://schemas.microsoft.com/office/powerpoint/2010/main" val="2990375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46F58F-25B5-8B46-ADD6-0AF6C21E6D06}" type="datetime4">
              <a:rPr lang="en-US"/>
              <a:pPr>
                <a:defRPr/>
              </a:pPr>
              <a:t>August 26, 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Event Name</a:t>
            </a:r>
          </a:p>
        </p:txBody>
      </p:sp>
      <p:sp>
        <p:nvSpPr>
          <p:cNvPr id="6" name="Slide Number Placeholder 5"/>
          <p:cNvSpPr>
            <a:spLocks noGrp="1"/>
          </p:cNvSpPr>
          <p:nvPr>
            <p:ph type="sldNum" sz="quarter" idx="12"/>
          </p:nvPr>
        </p:nvSpPr>
        <p:spPr/>
        <p:txBody>
          <a:bodyPr/>
          <a:lstStyle>
            <a:lvl1pPr>
              <a:defRPr/>
            </a:lvl1pPr>
          </a:lstStyle>
          <a:p>
            <a:pPr>
              <a:defRPr/>
            </a:pPr>
            <a:fld id="{633B9CF0-46F4-461D-8938-BC3681E104B7}" type="slidenum">
              <a:rPr lang="en-US"/>
              <a:pPr>
                <a:defRPr/>
              </a:pPr>
              <a:t>‹#›</a:t>
            </a:fld>
            <a:endParaRPr lang="en-US" dirty="0"/>
          </a:p>
        </p:txBody>
      </p:sp>
    </p:spTree>
    <p:extLst>
      <p:ext uri="{BB962C8B-B14F-4D97-AF65-F5344CB8AC3E}">
        <p14:creationId xmlns:p14="http://schemas.microsoft.com/office/powerpoint/2010/main" val="1649451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3"/>
          <p:cNvGrpSpPr>
            <a:grpSpLocks/>
          </p:cNvGrpSpPr>
          <p:nvPr userDrawn="1"/>
        </p:nvGrpSpPr>
        <p:grpSpPr bwMode="auto">
          <a:xfrm>
            <a:off x="576263" y="1452563"/>
            <a:ext cx="7985125" cy="44450"/>
            <a:chOff x="576632" y="1452437"/>
            <a:chExt cx="7985261" cy="43791"/>
          </a:xfrm>
        </p:grpSpPr>
        <p:cxnSp>
          <p:nvCxnSpPr>
            <p:cNvPr id="5" name="Straight Connector 4"/>
            <p:cNvCxnSpPr/>
            <p:nvPr userDrawn="1"/>
          </p:nvCxnSpPr>
          <p:spPr>
            <a:xfrm>
              <a:off x="576632" y="1452437"/>
              <a:ext cx="7985261" cy="0"/>
            </a:xfrm>
            <a:prstGeom prst="line">
              <a:avLst/>
            </a:prstGeom>
            <a:ln w="1270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576632" y="1496228"/>
              <a:ext cx="7985261" cy="0"/>
            </a:xfrm>
            <a:prstGeom prst="line">
              <a:avLst/>
            </a:pr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C497E7B-B576-EF49-88DB-1C7F34EC7EAB}" type="datetime4">
              <a:rPr lang="en-US"/>
              <a:pPr>
                <a:defRPr/>
              </a:pPr>
              <a:t>August 26, 2021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Event Name</a:t>
            </a:r>
          </a:p>
        </p:txBody>
      </p:sp>
      <p:sp>
        <p:nvSpPr>
          <p:cNvPr id="9" name="Slide Number Placeholder 5"/>
          <p:cNvSpPr>
            <a:spLocks noGrp="1"/>
          </p:cNvSpPr>
          <p:nvPr>
            <p:ph type="sldNum" sz="quarter" idx="12"/>
          </p:nvPr>
        </p:nvSpPr>
        <p:spPr/>
        <p:txBody>
          <a:bodyPr/>
          <a:lstStyle>
            <a:lvl1pPr>
              <a:defRPr/>
            </a:lvl1pPr>
          </a:lstStyle>
          <a:p>
            <a:pPr>
              <a:defRPr/>
            </a:pPr>
            <a:fld id="{D483482C-4380-4658-B328-9C9006A307B8}" type="slidenum">
              <a:rPr lang="en-US"/>
              <a:pPr>
                <a:defRPr/>
              </a:pPr>
              <a:t>‹#›</a:t>
            </a:fld>
            <a:endParaRPr lang="en-US"/>
          </a:p>
        </p:txBody>
      </p:sp>
    </p:spTree>
    <p:extLst>
      <p:ext uri="{BB962C8B-B14F-4D97-AF65-F5344CB8AC3E}">
        <p14:creationId xmlns:p14="http://schemas.microsoft.com/office/powerpoint/2010/main" val="1120559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44987"/>
            <a:ext cx="7772400" cy="1362075"/>
          </a:xfrm>
        </p:spPr>
        <p:txBody>
          <a:bodyPr anchor="t">
            <a:normAutofit/>
          </a:bodyPr>
          <a:lstStyle>
            <a:lvl1pPr algn="l">
              <a:defRPr sz="2400" b="0" i="1" cap="all"/>
            </a:lvl1pPr>
          </a:lstStyle>
          <a:p>
            <a:r>
              <a:rPr lang="en-US"/>
              <a:t>Click to edit Master title style</a:t>
            </a:r>
            <a:endParaRPr lang="en-US" dirty="0"/>
          </a:p>
        </p:txBody>
      </p:sp>
      <p:sp>
        <p:nvSpPr>
          <p:cNvPr id="3" name="Text Placeholder 2"/>
          <p:cNvSpPr>
            <a:spLocks noGrp="1"/>
          </p:cNvSpPr>
          <p:nvPr>
            <p:ph type="body" idx="1"/>
          </p:nvPr>
        </p:nvSpPr>
        <p:spPr>
          <a:xfrm>
            <a:off x="722313" y="401426"/>
            <a:ext cx="7772400" cy="91084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046F58F-25B5-8B46-ADD6-0AF6C21E6D06}" type="datetime4">
              <a:rPr lang="en-US"/>
              <a:pPr>
                <a:defRPr/>
              </a:pPr>
              <a:t>August 26, 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Event Name</a:t>
            </a:r>
          </a:p>
        </p:txBody>
      </p:sp>
      <p:sp>
        <p:nvSpPr>
          <p:cNvPr id="6" name="Slide Number Placeholder 5"/>
          <p:cNvSpPr>
            <a:spLocks noGrp="1"/>
          </p:cNvSpPr>
          <p:nvPr>
            <p:ph type="sldNum" sz="quarter" idx="12"/>
          </p:nvPr>
        </p:nvSpPr>
        <p:spPr/>
        <p:txBody>
          <a:bodyPr/>
          <a:lstStyle>
            <a:lvl1pPr>
              <a:defRPr/>
            </a:lvl1pPr>
          </a:lstStyle>
          <a:p>
            <a:pPr>
              <a:defRPr/>
            </a:pPr>
            <a:fld id="{5D5FE112-7219-447A-B480-8DBF3BD8663C}" type="slidenum">
              <a:rPr lang="en-US"/>
              <a:pPr>
                <a:defRPr/>
              </a:pPr>
              <a:t>‹#›</a:t>
            </a:fld>
            <a:endParaRPr lang="en-US" dirty="0"/>
          </a:p>
        </p:txBody>
      </p:sp>
    </p:spTree>
    <p:extLst>
      <p:ext uri="{BB962C8B-B14F-4D97-AF65-F5344CB8AC3E}">
        <p14:creationId xmlns:p14="http://schemas.microsoft.com/office/powerpoint/2010/main" val="1159631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5" name="Group 13"/>
          <p:cNvGrpSpPr>
            <a:grpSpLocks/>
          </p:cNvGrpSpPr>
          <p:nvPr userDrawn="1"/>
        </p:nvGrpSpPr>
        <p:grpSpPr bwMode="auto">
          <a:xfrm>
            <a:off x="576263" y="1452563"/>
            <a:ext cx="7985125" cy="44450"/>
            <a:chOff x="576632" y="1452437"/>
            <a:chExt cx="7985261" cy="43791"/>
          </a:xfrm>
        </p:grpSpPr>
        <p:cxnSp>
          <p:nvCxnSpPr>
            <p:cNvPr id="6" name="Straight Connector 5"/>
            <p:cNvCxnSpPr/>
            <p:nvPr userDrawn="1"/>
          </p:nvCxnSpPr>
          <p:spPr>
            <a:xfrm>
              <a:off x="576632" y="1452437"/>
              <a:ext cx="7985261" cy="0"/>
            </a:xfrm>
            <a:prstGeom prst="line">
              <a:avLst/>
            </a:prstGeom>
            <a:ln w="1270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576632" y="1496228"/>
              <a:ext cx="7985261" cy="0"/>
            </a:xfrm>
            <a:prstGeom prst="line">
              <a:avLst/>
            </a:pr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362802"/>
          </a:xfrm>
          <a:ln>
            <a:no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p:txBody>
          <a:bodyPr/>
          <a:lstStyle>
            <a:lvl1pPr>
              <a:defRPr/>
            </a:lvl1pPr>
          </a:lstStyle>
          <a:p>
            <a:pPr>
              <a:defRPr/>
            </a:pPr>
            <a:fld id="{B7519B7A-056A-A047-AA61-73AA53A09751}" type="datetime4">
              <a:rPr lang="en-US"/>
              <a:pPr>
                <a:defRPr/>
              </a:pPr>
              <a:t>August 26, 2021</a:t>
            </a:fld>
            <a:endParaRPr lang="en-US"/>
          </a:p>
        </p:txBody>
      </p:sp>
      <p:sp>
        <p:nvSpPr>
          <p:cNvPr id="9" name="Footer Placeholder 5"/>
          <p:cNvSpPr>
            <a:spLocks noGrp="1"/>
          </p:cNvSpPr>
          <p:nvPr>
            <p:ph type="ftr" sz="quarter" idx="11"/>
          </p:nvPr>
        </p:nvSpPr>
        <p:spPr/>
        <p:txBody>
          <a:bodyPr/>
          <a:lstStyle>
            <a:lvl1pPr>
              <a:defRPr/>
            </a:lvl1pPr>
          </a:lstStyle>
          <a:p>
            <a:pPr>
              <a:defRPr/>
            </a:pPr>
            <a:r>
              <a:rPr lang="en-US"/>
              <a:t>Event Name</a:t>
            </a:r>
          </a:p>
        </p:txBody>
      </p:sp>
      <p:sp>
        <p:nvSpPr>
          <p:cNvPr id="10" name="Slide Number Placeholder 6"/>
          <p:cNvSpPr>
            <a:spLocks noGrp="1"/>
          </p:cNvSpPr>
          <p:nvPr>
            <p:ph type="sldNum" sz="quarter" idx="12"/>
          </p:nvPr>
        </p:nvSpPr>
        <p:spPr/>
        <p:txBody>
          <a:bodyPr/>
          <a:lstStyle>
            <a:lvl1pPr>
              <a:defRPr/>
            </a:lvl1pPr>
          </a:lstStyle>
          <a:p>
            <a:pPr>
              <a:defRPr/>
            </a:pPr>
            <a:fld id="{902BF9F9-1CDA-4EB3-BAA2-01DA7E022ABE}" type="slidenum">
              <a:rPr lang="en-US"/>
              <a:pPr>
                <a:defRPr/>
              </a:pPr>
              <a:t>‹#›</a:t>
            </a:fld>
            <a:endParaRPr lang="en-US"/>
          </a:p>
        </p:txBody>
      </p:sp>
    </p:spTree>
    <p:extLst>
      <p:ext uri="{BB962C8B-B14F-4D97-AF65-F5344CB8AC3E}">
        <p14:creationId xmlns:p14="http://schemas.microsoft.com/office/powerpoint/2010/main" val="4151106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3"/>
          <p:cNvGrpSpPr>
            <a:grpSpLocks/>
          </p:cNvGrpSpPr>
          <p:nvPr userDrawn="1"/>
        </p:nvGrpSpPr>
        <p:grpSpPr bwMode="auto">
          <a:xfrm>
            <a:off x="576263" y="1452563"/>
            <a:ext cx="7985125" cy="44450"/>
            <a:chOff x="576632" y="1452437"/>
            <a:chExt cx="7985261" cy="43791"/>
          </a:xfrm>
        </p:grpSpPr>
        <p:cxnSp>
          <p:nvCxnSpPr>
            <p:cNvPr id="8" name="Straight Connector 7"/>
            <p:cNvCxnSpPr/>
            <p:nvPr userDrawn="1"/>
          </p:nvCxnSpPr>
          <p:spPr>
            <a:xfrm>
              <a:off x="576632" y="1452437"/>
              <a:ext cx="7985261" cy="0"/>
            </a:xfrm>
            <a:prstGeom prst="line">
              <a:avLst/>
            </a:prstGeom>
            <a:ln w="1270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576632" y="1496228"/>
              <a:ext cx="7985261" cy="0"/>
            </a:xfrm>
            <a:prstGeom prst="line">
              <a:avLst/>
            </a:pr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07034"/>
            <a:ext cx="4040188" cy="5357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91659"/>
            <a:ext cx="4040188" cy="38345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5189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91659"/>
            <a:ext cx="4041775" cy="38345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6"/>
          <p:cNvSpPr>
            <a:spLocks noGrp="1"/>
          </p:cNvSpPr>
          <p:nvPr>
            <p:ph type="dt" sz="half" idx="10"/>
          </p:nvPr>
        </p:nvSpPr>
        <p:spPr/>
        <p:txBody>
          <a:bodyPr/>
          <a:lstStyle>
            <a:lvl1pPr>
              <a:defRPr/>
            </a:lvl1pPr>
          </a:lstStyle>
          <a:p>
            <a:pPr>
              <a:defRPr/>
            </a:pPr>
            <a:fld id="{7CCD4D12-E487-444B-B534-FAF69DDAE5F8}" type="datetime4">
              <a:rPr lang="en-US"/>
              <a:pPr>
                <a:defRPr/>
              </a:pPr>
              <a:t>August 26, 2021</a:t>
            </a:fld>
            <a:endParaRPr lang="en-US"/>
          </a:p>
        </p:txBody>
      </p:sp>
      <p:sp>
        <p:nvSpPr>
          <p:cNvPr id="11" name="Footer Placeholder 7"/>
          <p:cNvSpPr>
            <a:spLocks noGrp="1"/>
          </p:cNvSpPr>
          <p:nvPr>
            <p:ph type="ftr" sz="quarter" idx="11"/>
          </p:nvPr>
        </p:nvSpPr>
        <p:spPr/>
        <p:txBody>
          <a:bodyPr/>
          <a:lstStyle>
            <a:lvl1pPr>
              <a:defRPr/>
            </a:lvl1pPr>
          </a:lstStyle>
          <a:p>
            <a:pPr>
              <a:defRPr/>
            </a:pPr>
            <a:r>
              <a:rPr lang="en-US"/>
              <a:t>Event Name</a:t>
            </a:r>
          </a:p>
        </p:txBody>
      </p:sp>
      <p:sp>
        <p:nvSpPr>
          <p:cNvPr id="12" name="Slide Number Placeholder 8"/>
          <p:cNvSpPr>
            <a:spLocks noGrp="1"/>
          </p:cNvSpPr>
          <p:nvPr>
            <p:ph type="sldNum" sz="quarter" idx="12"/>
          </p:nvPr>
        </p:nvSpPr>
        <p:spPr/>
        <p:txBody>
          <a:bodyPr/>
          <a:lstStyle>
            <a:lvl1pPr>
              <a:defRPr/>
            </a:lvl1pPr>
          </a:lstStyle>
          <a:p>
            <a:pPr>
              <a:defRPr/>
            </a:pPr>
            <a:fld id="{FAB875A7-6D9D-494F-9132-02463D345BE9}" type="slidenum">
              <a:rPr lang="en-US"/>
              <a:pPr>
                <a:defRPr/>
              </a:pPr>
              <a:t>‹#›</a:t>
            </a:fld>
            <a:endParaRPr lang="en-US"/>
          </a:p>
        </p:txBody>
      </p:sp>
    </p:spTree>
    <p:extLst>
      <p:ext uri="{BB962C8B-B14F-4D97-AF65-F5344CB8AC3E}">
        <p14:creationId xmlns:p14="http://schemas.microsoft.com/office/powerpoint/2010/main" val="2651517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13"/>
          <p:cNvGrpSpPr>
            <a:grpSpLocks/>
          </p:cNvGrpSpPr>
          <p:nvPr userDrawn="1"/>
        </p:nvGrpSpPr>
        <p:grpSpPr bwMode="auto">
          <a:xfrm>
            <a:off x="576263" y="1452563"/>
            <a:ext cx="7985125" cy="44450"/>
            <a:chOff x="576632" y="1452437"/>
            <a:chExt cx="7985261" cy="43791"/>
          </a:xfrm>
        </p:grpSpPr>
        <p:cxnSp>
          <p:nvCxnSpPr>
            <p:cNvPr id="4" name="Straight Connector 3"/>
            <p:cNvCxnSpPr/>
            <p:nvPr userDrawn="1"/>
          </p:nvCxnSpPr>
          <p:spPr>
            <a:xfrm>
              <a:off x="576632" y="1452437"/>
              <a:ext cx="7985261" cy="0"/>
            </a:xfrm>
            <a:prstGeom prst="line">
              <a:avLst/>
            </a:prstGeom>
            <a:ln w="1270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576632" y="1496228"/>
              <a:ext cx="7985261" cy="0"/>
            </a:xfrm>
            <a:prstGeom prst="line">
              <a:avLst/>
            </a:pr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6" name="Rectangle 5"/>
          <p:cNvSpPr/>
          <p:nvPr userDrawn="1"/>
        </p:nvSpPr>
        <p:spPr>
          <a:xfrm>
            <a:off x="576263" y="1639888"/>
            <a:ext cx="7985125" cy="4486275"/>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lvl1pPr>
              <a:defRPr/>
            </a:lvl1pPr>
          </a:lstStyle>
          <a:p>
            <a:pPr>
              <a:defRPr/>
            </a:pPr>
            <a:fld id="{9EFEA4A2-482F-794D-B8E3-9C85618CE3F6}" type="datetime4">
              <a:rPr lang="en-US"/>
              <a:pPr>
                <a:defRPr/>
              </a:pPr>
              <a:t>August 26, 2021</a:t>
            </a:fld>
            <a:endParaRPr lang="en-US"/>
          </a:p>
        </p:txBody>
      </p:sp>
      <p:sp>
        <p:nvSpPr>
          <p:cNvPr id="8" name="Footer Placeholder 3"/>
          <p:cNvSpPr>
            <a:spLocks noGrp="1"/>
          </p:cNvSpPr>
          <p:nvPr>
            <p:ph type="ftr" sz="quarter" idx="11"/>
          </p:nvPr>
        </p:nvSpPr>
        <p:spPr/>
        <p:txBody>
          <a:bodyPr/>
          <a:lstStyle>
            <a:lvl1pPr>
              <a:defRPr/>
            </a:lvl1pPr>
          </a:lstStyle>
          <a:p>
            <a:pPr>
              <a:defRPr/>
            </a:pPr>
            <a:r>
              <a:rPr lang="en-US"/>
              <a:t>Event Name</a:t>
            </a:r>
          </a:p>
        </p:txBody>
      </p:sp>
      <p:sp>
        <p:nvSpPr>
          <p:cNvPr id="9" name="Slide Number Placeholder 4"/>
          <p:cNvSpPr>
            <a:spLocks noGrp="1"/>
          </p:cNvSpPr>
          <p:nvPr>
            <p:ph type="sldNum" sz="quarter" idx="12"/>
          </p:nvPr>
        </p:nvSpPr>
        <p:spPr/>
        <p:txBody>
          <a:bodyPr/>
          <a:lstStyle>
            <a:lvl1pPr>
              <a:defRPr/>
            </a:lvl1pPr>
          </a:lstStyle>
          <a:p>
            <a:pPr>
              <a:defRPr/>
            </a:pPr>
            <a:fld id="{7426A6CC-E7D7-411D-B44B-A7BEA8DA55A5}" type="slidenum">
              <a:rPr lang="en-US"/>
              <a:pPr>
                <a:defRPr/>
              </a:pPr>
              <a:t>‹#›</a:t>
            </a:fld>
            <a:endParaRPr lang="en-US"/>
          </a:p>
        </p:txBody>
      </p:sp>
    </p:spTree>
    <p:extLst>
      <p:ext uri="{BB962C8B-B14F-4D97-AF65-F5344CB8AC3E}">
        <p14:creationId xmlns:p14="http://schemas.microsoft.com/office/powerpoint/2010/main" val="25713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53168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46F58F-25B5-8B46-ADD6-0AF6C21E6D06}" type="datetime4">
              <a:rPr lang="en-US"/>
              <a:pPr>
                <a:defRPr/>
              </a:pPr>
              <a:t>August 26, 2021</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Event Name</a:t>
            </a:r>
          </a:p>
        </p:txBody>
      </p:sp>
      <p:sp>
        <p:nvSpPr>
          <p:cNvPr id="4" name="Slide Number Placeholder 5"/>
          <p:cNvSpPr>
            <a:spLocks noGrp="1"/>
          </p:cNvSpPr>
          <p:nvPr>
            <p:ph type="sldNum" sz="quarter" idx="12"/>
          </p:nvPr>
        </p:nvSpPr>
        <p:spPr/>
        <p:txBody>
          <a:bodyPr/>
          <a:lstStyle>
            <a:lvl1pPr>
              <a:defRPr/>
            </a:lvl1pPr>
          </a:lstStyle>
          <a:p>
            <a:pPr>
              <a:defRPr/>
            </a:pPr>
            <a:fld id="{268F5329-3C1E-4D8C-BC40-5A62372BB9E2}" type="slidenum">
              <a:rPr lang="en-US"/>
              <a:pPr>
                <a:defRPr/>
              </a:pPr>
              <a:t>‹#›</a:t>
            </a:fld>
            <a:endParaRPr lang="en-US" dirty="0"/>
          </a:p>
        </p:txBody>
      </p:sp>
    </p:spTree>
    <p:extLst>
      <p:ext uri="{BB962C8B-B14F-4D97-AF65-F5344CB8AC3E}">
        <p14:creationId xmlns:p14="http://schemas.microsoft.com/office/powerpoint/2010/main" val="120315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566738" y="1598613"/>
            <a:ext cx="2898775" cy="4600575"/>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grpSp>
        <p:nvGrpSpPr>
          <p:cNvPr id="6" name="Group 15"/>
          <p:cNvGrpSpPr>
            <a:grpSpLocks/>
          </p:cNvGrpSpPr>
          <p:nvPr userDrawn="1"/>
        </p:nvGrpSpPr>
        <p:grpSpPr bwMode="auto">
          <a:xfrm>
            <a:off x="576263" y="1452563"/>
            <a:ext cx="7985125" cy="44450"/>
            <a:chOff x="576632" y="1452437"/>
            <a:chExt cx="7985261" cy="43791"/>
          </a:xfrm>
        </p:grpSpPr>
        <p:cxnSp>
          <p:nvCxnSpPr>
            <p:cNvPr id="7" name="Straight Connector 6"/>
            <p:cNvCxnSpPr/>
            <p:nvPr userDrawn="1"/>
          </p:nvCxnSpPr>
          <p:spPr>
            <a:xfrm>
              <a:off x="576632" y="1452437"/>
              <a:ext cx="7985261" cy="0"/>
            </a:xfrm>
            <a:prstGeom prst="line">
              <a:avLst/>
            </a:prstGeom>
            <a:ln w="1270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576632" y="1496228"/>
              <a:ext cx="7985261" cy="0"/>
            </a:xfrm>
            <a:prstGeom prst="line">
              <a:avLst/>
            </a:pr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566738" y="408728"/>
            <a:ext cx="2898776" cy="948825"/>
          </a:xfrm>
        </p:spPr>
        <p:txBody>
          <a:bodyPr anchor="b"/>
          <a:lstStyle>
            <a:lvl1pPr algn="l">
              <a:defRPr sz="2000" b="1">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1598409"/>
            <a:ext cx="4979544" cy="4600743"/>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737" y="1598409"/>
            <a:ext cx="2898776" cy="4600744"/>
          </a:xfrm>
        </p:spPr>
        <p:txBody>
          <a:bodyPr/>
          <a:lstStyle>
            <a:lvl1pPr marL="0" indent="0">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6"/>
          <p:cNvSpPr>
            <a:spLocks noGrp="1"/>
          </p:cNvSpPr>
          <p:nvPr>
            <p:ph type="sldNum" sz="quarter" idx="10"/>
          </p:nvPr>
        </p:nvSpPr>
        <p:spPr/>
        <p:txBody>
          <a:bodyPr/>
          <a:lstStyle>
            <a:lvl1pPr>
              <a:defRPr/>
            </a:lvl1pPr>
          </a:lstStyle>
          <a:p>
            <a:pPr>
              <a:defRPr/>
            </a:pPr>
            <a:fld id="{5C7FC5C0-D2DE-4710-A273-07496D4A9B1F}" type="slidenum">
              <a:rPr lang="en-US"/>
              <a:pPr>
                <a:defRPr/>
              </a:pPr>
              <a:t>‹#›</a:t>
            </a:fld>
            <a:endParaRPr lang="en-US"/>
          </a:p>
        </p:txBody>
      </p:sp>
    </p:spTree>
    <p:extLst>
      <p:ext uri="{BB962C8B-B14F-4D97-AF65-F5344CB8AC3E}">
        <p14:creationId xmlns:p14="http://schemas.microsoft.com/office/powerpoint/2010/main" val="2686701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3"/>
          <p:cNvGrpSpPr>
            <a:grpSpLocks/>
          </p:cNvGrpSpPr>
          <p:nvPr userDrawn="1"/>
        </p:nvGrpSpPr>
        <p:grpSpPr bwMode="auto">
          <a:xfrm>
            <a:off x="576263" y="4800600"/>
            <a:ext cx="7985125" cy="44450"/>
            <a:chOff x="576632" y="1452437"/>
            <a:chExt cx="7985261" cy="43791"/>
          </a:xfrm>
        </p:grpSpPr>
        <p:cxnSp>
          <p:nvCxnSpPr>
            <p:cNvPr id="6" name="Straight Connector 5"/>
            <p:cNvCxnSpPr/>
            <p:nvPr userDrawn="1"/>
          </p:nvCxnSpPr>
          <p:spPr>
            <a:xfrm>
              <a:off x="576632" y="1452437"/>
              <a:ext cx="7985261" cy="0"/>
            </a:xfrm>
            <a:prstGeom prst="line">
              <a:avLst/>
            </a:prstGeom>
            <a:ln w="1270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576632" y="1496228"/>
              <a:ext cx="7985261" cy="0"/>
            </a:xfrm>
            <a:prstGeom prst="line">
              <a:avLst/>
            </a:pr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598529" y="4800600"/>
            <a:ext cx="797066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598529" y="1620301"/>
            <a:ext cx="7970663" cy="310727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98529" y="5367338"/>
            <a:ext cx="797066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a:spLocks noGrp="1"/>
          </p:cNvSpPr>
          <p:nvPr>
            <p:ph type="sldNum" sz="quarter" idx="10"/>
          </p:nvPr>
        </p:nvSpPr>
        <p:spPr/>
        <p:txBody>
          <a:bodyPr/>
          <a:lstStyle>
            <a:lvl1pPr>
              <a:defRPr/>
            </a:lvl1pPr>
          </a:lstStyle>
          <a:p>
            <a:pPr>
              <a:defRPr/>
            </a:pPr>
            <a:fld id="{535E7EC1-A17D-4F9B-BF94-28E3A757F4EA}" type="slidenum">
              <a:rPr lang="en-US"/>
              <a:pPr>
                <a:defRPr/>
              </a:pPr>
              <a:t>‹#›</a:t>
            </a:fld>
            <a:endParaRPr lang="en-US"/>
          </a:p>
        </p:txBody>
      </p:sp>
    </p:spTree>
    <p:extLst>
      <p:ext uri="{BB962C8B-B14F-4D97-AF65-F5344CB8AC3E}">
        <p14:creationId xmlns:p14="http://schemas.microsoft.com/office/powerpoint/2010/main" val="2838050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46F58F-25B5-8B46-ADD6-0AF6C21E6D06}" type="datetime4">
              <a:rPr lang="en-US"/>
              <a:pPr>
                <a:defRPr/>
              </a:pPr>
              <a:t>August 26, 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Event Name</a:t>
            </a:r>
          </a:p>
        </p:txBody>
      </p:sp>
      <p:sp>
        <p:nvSpPr>
          <p:cNvPr id="6" name="Slide Number Placeholder 5"/>
          <p:cNvSpPr>
            <a:spLocks noGrp="1"/>
          </p:cNvSpPr>
          <p:nvPr>
            <p:ph type="sldNum" sz="quarter" idx="12"/>
          </p:nvPr>
        </p:nvSpPr>
        <p:spPr/>
        <p:txBody>
          <a:bodyPr/>
          <a:lstStyle>
            <a:lvl1pPr>
              <a:defRPr/>
            </a:lvl1pPr>
          </a:lstStyle>
          <a:p>
            <a:pPr>
              <a:defRPr/>
            </a:pPr>
            <a:fld id="{7318839E-EDC8-4A9F-9CF4-39224282925B}" type="slidenum">
              <a:rPr lang="en-US"/>
              <a:pPr>
                <a:defRPr/>
              </a:pPr>
              <a:t>‹#›</a:t>
            </a:fld>
            <a:endParaRPr lang="en-US" dirty="0"/>
          </a:p>
        </p:txBody>
      </p:sp>
    </p:spTree>
    <p:extLst>
      <p:ext uri="{BB962C8B-B14F-4D97-AF65-F5344CB8AC3E}">
        <p14:creationId xmlns:p14="http://schemas.microsoft.com/office/powerpoint/2010/main" val="3479473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esentaiton 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3" name="TextBox 15"/>
          <p:cNvSpPr txBox="1">
            <a:spLocks noChangeArrowheads="1"/>
          </p:cNvSpPr>
          <p:nvPr userDrawn="1"/>
        </p:nvSpPr>
        <p:spPr bwMode="auto">
          <a:xfrm>
            <a:off x="817563" y="3357563"/>
            <a:ext cx="7372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solidFill>
                  <a:srgbClr val="FFFFFF"/>
                </a:solidFill>
              </a:rPr>
              <a:t>PRESENTATION TITLE</a:t>
            </a:r>
          </a:p>
        </p:txBody>
      </p:sp>
      <p:sp>
        <p:nvSpPr>
          <p:cNvPr id="4" name="TextBox 16"/>
          <p:cNvSpPr txBox="1">
            <a:spLocks noChangeArrowheads="1"/>
          </p:cNvSpPr>
          <p:nvPr userDrawn="1"/>
        </p:nvSpPr>
        <p:spPr bwMode="auto">
          <a:xfrm>
            <a:off x="838200" y="4103688"/>
            <a:ext cx="7372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FFFF"/>
                </a:solidFill>
              </a:rPr>
              <a:t>Presentation Sub-title</a:t>
            </a:r>
          </a:p>
        </p:txBody>
      </p:sp>
    </p:spTree>
    <p:extLst>
      <p:ext uri="{BB962C8B-B14F-4D97-AF65-F5344CB8AC3E}">
        <p14:creationId xmlns:p14="http://schemas.microsoft.com/office/powerpoint/2010/main" val="2253598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Presentation Titl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5" name="Rectangle 4"/>
          <p:cNvSpPr/>
          <p:nvPr userDrawn="1"/>
        </p:nvSpPr>
        <p:spPr>
          <a:xfrm>
            <a:off x="0" y="2708275"/>
            <a:ext cx="9144000" cy="4149725"/>
          </a:xfrm>
          <a:prstGeom prst="rect">
            <a:avLst/>
          </a:prstGeom>
          <a:gradFill>
            <a:gsLst>
              <a:gs pos="24000">
                <a:schemeClr val="accent1">
                  <a:lumMod val="60000"/>
                  <a:lumOff val="40000"/>
                </a:schemeClr>
              </a:gs>
              <a:gs pos="100000">
                <a:schemeClr val="accent1">
                  <a:lumMod val="40000"/>
                  <a:lumOff val="60000"/>
                </a:schemeClr>
              </a:gs>
            </a:gsLst>
            <a:lin ang="1476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pic>
        <p:nvPicPr>
          <p:cNvPr id="6" name="Picture 16" descr="nvhf_logo.ai"/>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635250" y="868363"/>
            <a:ext cx="342106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151187"/>
            <a:ext cx="7772400" cy="1470025"/>
          </a:xfrm>
        </p:spPr>
        <p:txBody>
          <a:bodyPr>
            <a:normAutofit/>
          </a:bodyPr>
          <a:lstStyle>
            <a:lvl1pPr algn="l">
              <a:defRPr sz="2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621212"/>
            <a:ext cx="7086600" cy="1017588"/>
          </a:xfrm>
        </p:spPr>
        <p:txBody>
          <a:bodyPr>
            <a:normAutofit/>
          </a:bodyPr>
          <a:lstStyle>
            <a:lvl1pPr marL="0" indent="0" algn="l">
              <a:buNone/>
              <a:defRPr sz="2400">
                <a:solidFill>
                  <a:schemeClr val="accent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0432589A-EE37-0D48-8F6F-ABB154087FAA}" type="datetime4">
              <a:rPr lang="en-US"/>
              <a:pPr>
                <a:defRPr/>
              </a:pPr>
              <a:t>August 26, 2021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Event Name</a:t>
            </a:r>
          </a:p>
        </p:txBody>
      </p:sp>
      <p:sp>
        <p:nvSpPr>
          <p:cNvPr id="9" name="Slide Number Placeholder 5"/>
          <p:cNvSpPr>
            <a:spLocks noGrp="1"/>
          </p:cNvSpPr>
          <p:nvPr>
            <p:ph type="sldNum" sz="quarter" idx="12"/>
          </p:nvPr>
        </p:nvSpPr>
        <p:spPr/>
        <p:txBody>
          <a:bodyPr/>
          <a:lstStyle>
            <a:lvl1pPr>
              <a:defRPr/>
            </a:lvl1pPr>
          </a:lstStyle>
          <a:p>
            <a:pPr>
              <a:defRPr/>
            </a:pPr>
            <a:fld id="{0CC7E435-2D21-4651-823D-B84C5FAB8C30}" type="slidenum">
              <a:rPr lang="en-US"/>
              <a:pPr>
                <a:defRPr/>
              </a:pPr>
              <a:t>‹#›</a:t>
            </a:fld>
            <a:endParaRPr lang="en-US"/>
          </a:p>
        </p:txBody>
      </p:sp>
    </p:spTree>
    <p:extLst>
      <p:ext uri="{BB962C8B-B14F-4D97-AF65-F5344CB8AC3E}">
        <p14:creationId xmlns:p14="http://schemas.microsoft.com/office/powerpoint/2010/main" val="171443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46F58F-25B5-8B46-ADD6-0AF6C21E6D06}" type="datetime4">
              <a:rPr lang="en-US"/>
              <a:pPr>
                <a:defRPr/>
              </a:pPr>
              <a:t>August 26, 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Event Name</a:t>
            </a:r>
          </a:p>
        </p:txBody>
      </p:sp>
      <p:sp>
        <p:nvSpPr>
          <p:cNvPr id="6" name="Slide Number Placeholder 5"/>
          <p:cNvSpPr>
            <a:spLocks noGrp="1"/>
          </p:cNvSpPr>
          <p:nvPr>
            <p:ph type="sldNum" sz="quarter" idx="12"/>
          </p:nvPr>
        </p:nvSpPr>
        <p:spPr/>
        <p:txBody>
          <a:bodyPr/>
          <a:lstStyle>
            <a:lvl1pPr>
              <a:defRPr/>
            </a:lvl1pPr>
          </a:lstStyle>
          <a:p>
            <a:pPr>
              <a:defRPr/>
            </a:pPr>
            <a:fld id="{06B5E09A-9860-4792-AC24-0532E0966144}" type="slidenum">
              <a:rPr lang="en-US"/>
              <a:pPr>
                <a:defRPr/>
              </a:pPr>
              <a:t>‹#›</a:t>
            </a:fld>
            <a:endParaRPr lang="en-US" dirty="0"/>
          </a:p>
        </p:txBody>
      </p:sp>
    </p:spTree>
    <p:extLst>
      <p:ext uri="{BB962C8B-B14F-4D97-AF65-F5344CB8AC3E}">
        <p14:creationId xmlns:p14="http://schemas.microsoft.com/office/powerpoint/2010/main" val="34290878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3"/>
          <p:cNvGrpSpPr>
            <a:grpSpLocks/>
          </p:cNvGrpSpPr>
          <p:nvPr userDrawn="1"/>
        </p:nvGrpSpPr>
        <p:grpSpPr bwMode="auto">
          <a:xfrm>
            <a:off x="576263" y="1452563"/>
            <a:ext cx="7985125" cy="44450"/>
            <a:chOff x="576632" y="1452437"/>
            <a:chExt cx="7985261" cy="43791"/>
          </a:xfrm>
        </p:grpSpPr>
        <p:cxnSp>
          <p:nvCxnSpPr>
            <p:cNvPr id="5" name="Straight Connector 4"/>
            <p:cNvCxnSpPr/>
            <p:nvPr userDrawn="1"/>
          </p:nvCxnSpPr>
          <p:spPr>
            <a:xfrm>
              <a:off x="576632" y="1452437"/>
              <a:ext cx="7985261" cy="0"/>
            </a:xfrm>
            <a:prstGeom prst="line">
              <a:avLst/>
            </a:prstGeom>
            <a:ln w="1270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576632" y="1496228"/>
              <a:ext cx="7985261" cy="0"/>
            </a:xfrm>
            <a:prstGeom prst="line">
              <a:avLst/>
            </a:pr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C497E7B-B576-EF49-88DB-1C7F34EC7EAB}" type="datetime4">
              <a:rPr lang="en-US"/>
              <a:pPr>
                <a:defRPr/>
              </a:pPr>
              <a:t>August 26, 2021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Event Name</a:t>
            </a:r>
          </a:p>
        </p:txBody>
      </p:sp>
      <p:sp>
        <p:nvSpPr>
          <p:cNvPr id="9" name="Slide Number Placeholder 5"/>
          <p:cNvSpPr>
            <a:spLocks noGrp="1"/>
          </p:cNvSpPr>
          <p:nvPr>
            <p:ph type="sldNum" sz="quarter" idx="12"/>
          </p:nvPr>
        </p:nvSpPr>
        <p:spPr/>
        <p:txBody>
          <a:bodyPr/>
          <a:lstStyle>
            <a:lvl1pPr>
              <a:defRPr/>
            </a:lvl1pPr>
          </a:lstStyle>
          <a:p>
            <a:pPr>
              <a:defRPr/>
            </a:pPr>
            <a:fld id="{0B5E0FC5-A0EE-4E39-B31E-A7C4C5E790B3}" type="slidenum">
              <a:rPr lang="en-US"/>
              <a:pPr>
                <a:defRPr/>
              </a:pPr>
              <a:t>‹#›</a:t>
            </a:fld>
            <a:endParaRPr lang="en-US"/>
          </a:p>
        </p:txBody>
      </p:sp>
    </p:spTree>
    <p:extLst>
      <p:ext uri="{BB962C8B-B14F-4D97-AF65-F5344CB8AC3E}">
        <p14:creationId xmlns:p14="http://schemas.microsoft.com/office/powerpoint/2010/main" val="8842137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44987"/>
            <a:ext cx="7772400" cy="1362075"/>
          </a:xfrm>
        </p:spPr>
        <p:txBody>
          <a:bodyPr anchor="t">
            <a:normAutofit/>
          </a:bodyPr>
          <a:lstStyle>
            <a:lvl1pPr algn="l">
              <a:defRPr sz="2400" b="0" i="1" cap="all"/>
            </a:lvl1pPr>
          </a:lstStyle>
          <a:p>
            <a:r>
              <a:rPr lang="en-US"/>
              <a:t>Click to edit Master title style</a:t>
            </a:r>
            <a:endParaRPr lang="en-US" dirty="0"/>
          </a:p>
        </p:txBody>
      </p:sp>
      <p:sp>
        <p:nvSpPr>
          <p:cNvPr id="3" name="Text Placeholder 2"/>
          <p:cNvSpPr>
            <a:spLocks noGrp="1"/>
          </p:cNvSpPr>
          <p:nvPr>
            <p:ph type="body" idx="1"/>
          </p:nvPr>
        </p:nvSpPr>
        <p:spPr>
          <a:xfrm>
            <a:off x="722313" y="401426"/>
            <a:ext cx="7772400" cy="91084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046F58F-25B5-8B46-ADD6-0AF6C21E6D06}" type="datetime4">
              <a:rPr lang="en-US"/>
              <a:pPr>
                <a:defRPr/>
              </a:pPr>
              <a:t>August 26, 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Event Name</a:t>
            </a:r>
          </a:p>
        </p:txBody>
      </p:sp>
      <p:sp>
        <p:nvSpPr>
          <p:cNvPr id="6" name="Slide Number Placeholder 5"/>
          <p:cNvSpPr>
            <a:spLocks noGrp="1"/>
          </p:cNvSpPr>
          <p:nvPr>
            <p:ph type="sldNum" sz="quarter" idx="12"/>
          </p:nvPr>
        </p:nvSpPr>
        <p:spPr/>
        <p:txBody>
          <a:bodyPr/>
          <a:lstStyle>
            <a:lvl1pPr>
              <a:defRPr/>
            </a:lvl1pPr>
          </a:lstStyle>
          <a:p>
            <a:pPr>
              <a:defRPr/>
            </a:pPr>
            <a:fld id="{5E309BBD-2480-4956-8D14-A5C30E035AD5}" type="slidenum">
              <a:rPr lang="en-US"/>
              <a:pPr>
                <a:defRPr/>
              </a:pPr>
              <a:t>‹#›</a:t>
            </a:fld>
            <a:endParaRPr lang="en-US" dirty="0"/>
          </a:p>
        </p:txBody>
      </p:sp>
    </p:spTree>
    <p:extLst>
      <p:ext uri="{BB962C8B-B14F-4D97-AF65-F5344CB8AC3E}">
        <p14:creationId xmlns:p14="http://schemas.microsoft.com/office/powerpoint/2010/main" val="11282139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5" name="Group 13"/>
          <p:cNvGrpSpPr>
            <a:grpSpLocks/>
          </p:cNvGrpSpPr>
          <p:nvPr userDrawn="1"/>
        </p:nvGrpSpPr>
        <p:grpSpPr bwMode="auto">
          <a:xfrm>
            <a:off x="576263" y="1452563"/>
            <a:ext cx="7985125" cy="44450"/>
            <a:chOff x="576632" y="1452437"/>
            <a:chExt cx="7985261" cy="43791"/>
          </a:xfrm>
        </p:grpSpPr>
        <p:cxnSp>
          <p:nvCxnSpPr>
            <p:cNvPr id="6" name="Straight Connector 5"/>
            <p:cNvCxnSpPr/>
            <p:nvPr userDrawn="1"/>
          </p:nvCxnSpPr>
          <p:spPr>
            <a:xfrm>
              <a:off x="576632" y="1452437"/>
              <a:ext cx="7985261" cy="0"/>
            </a:xfrm>
            <a:prstGeom prst="line">
              <a:avLst/>
            </a:prstGeom>
            <a:ln w="1270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576632" y="1496228"/>
              <a:ext cx="7985261" cy="0"/>
            </a:xfrm>
            <a:prstGeom prst="line">
              <a:avLst/>
            </a:pr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362802"/>
          </a:xfrm>
          <a:ln>
            <a:no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p:txBody>
          <a:bodyPr/>
          <a:lstStyle>
            <a:lvl1pPr>
              <a:defRPr/>
            </a:lvl1pPr>
          </a:lstStyle>
          <a:p>
            <a:pPr>
              <a:defRPr/>
            </a:pPr>
            <a:fld id="{B7519B7A-056A-A047-AA61-73AA53A09751}" type="datetime4">
              <a:rPr lang="en-US"/>
              <a:pPr>
                <a:defRPr/>
              </a:pPr>
              <a:t>August 26, 2021</a:t>
            </a:fld>
            <a:endParaRPr lang="en-US"/>
          </a:p>
        </p:txBody>
      </p:sp>
      <p:sp>
        <p:nvSpPr>
          <p:cNvPr id="9" name="Footer Placeholder 5"/>
          <p:cNvSpPr>
            <a:spLocks noGrp="1"/>
          </p:cNvSpPr>
          <p:nvPr>
            <p:ph type="ftr" sz="quarter" idx="11"/>
          </p:nvPr>
        </p:nvSpPr>
        <p:spPr/>
        <p:txBody>
          <a:bodyPr/>
          <a:lstStyle>
            <a:lvl1pPr>
              <a:defRPr/>
            </a:lvl1pPr>
          </a:lstStyle>
          <a:p>
            <a:pPr>
              <a:defRPr/>
            </a:pPr>
            <a:r>
              <a:rPr lang="en-US"/>
              <a:t>Event Name</a:t>
            </a:r>
          </a:p>
        </p:txBody>
      </p:sp>
      <p:sp>
        <p:nvSpPr>
          <p:cNvPr id="10" name="Slide Number Placeholder 6"/>
          <p:cNvSpPr>
            <a:spLocks noGrp="1"/>
          </p:cNvSpPr>
          <p:nvPr>
            <p:ph type="sldNum" sz="quarter" idx="12"/>
          </p:nvPr>
        </p:nvSpPr>
        <p:spPr/>
        <p:txBody>
          <a:bodyPr/>
          <a:lstStyle>
            <a:lvl1pPr>
              <a:defRPr/>
            </a:lvl1pPr>
          </a:lstStyle>
          <a:p>
            <a:pPr>
              <a:defRPr/>
            </a:pPr>
            <a:fld id="{6FBD6A97-D77D-48E5-A3A8-BB28E544B348}" type="slidenum">
              <a:rPr lang="en-US"/>
              <a:pPr>
                <a:defRPr/>
              </a:pPr>
              <a:t>‹#›</a:t>
            </a:fld>
            <a:endParaRPr lang="en-US"/>
          </a:p>
        </p:txBody>
      </p:sp>
    </p:spTree>
    <p:extLst>
      <p:ext uri="{BB962C8B-B14F-4D97-AF65-F5344CB8AC3E}">
        <p14:creationId xmlns:p14="http://schemas.microsoft.com/office/powerpoint/2010/main" val="104310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04475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3"/>
          <p:cNvGrpSpPr>
            <a:grpSpLocks/>
          </p:cNvGrpSpPr>
          <p:nvPr userDrawn="1"/>
        </p:nvGrpSpPr>
        <p:grpSpPr bwMode="auto">
          <a:xfrm>
            <a:off x="576263" y="1452563"/>
            <a:ext cx="7985125" cy="44450"/>
            <a:chOff x="576632" y="1452437"/>
            <a:chExt cx="7985261" cy="43791"/>
          </a:xfrm>
        </p:grpSpPr>
        <p:cxnSp>
          <p:nvCxnSpPr>
            <p:cNvPr id="8" name="Straight Connector 7"/>
            <p:cNvCxnSpPr/>
            <p:nvPr userDrawn="1"/>
          </p:nvCxnSpPr>
          <p:spPr>
            <a:xfrm>
              <a:off x="576632" y="1452437"/>
              <a:ext cx="7985261" cy="0"/>
            </a:xfrm>
            <a:prstGeom prst="line">
              <a:avLst/>
            </a:prstGeom>
            <a:ln w="1270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576632" y="1496228"/>
              <a:ext cx="7985261" cy="0"/>
            </a:xfrm>
            <a:prstGeom prst="line">
              <a:avLst/>
            </a:pr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07034"/>
            <a:ext cx="4040188" cy="5357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91659"/>
            <a:ext cx="4040188" cy="38345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5189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91659"/>
            <a:ext cx="4041775" cy="38345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6"/>
          <p:cNvSpPr>
            <a:spLocks noGrp="1"/>
          </p:cNvSpPr>
          <p:nvPr>
            <p:ph type="dt" sz="half" idx="10"/>
          </p:nvPr>
        </p:nvSpPr>
        <p:spPr/>
        <p:txBody>
          <a:bodyPr/>
          <a:lstStyle>
            <a:lvl1pPr>
              <a:defRPr/>
            </a:lvl1pPr>
          </a:lstStyle>
          <a:p>
            <a:pPr>
              <a:defRPr/>
            </a:pPr>
            <a:fld id="{7CCD4D12-E487-444B-B534-FAF69DDAE5F8}" type="datetime4">
              <a:rPr lang="en-US"/>
              <a:pPr>
                <a:defRPr/>
              </a:pPr>
              <a:t>August 26, 2021</a:t>
            </a:fld>
            <a:endParaRPr lang="en-US"/>
          </a:p>
        </p:txBody>
      </p:sp>
      <p:sp>
        <p:nvSpPr>
          <p:cNvPr id="11" name="Footer Placeholder 7"/>
          <p:cNvSpPr>
            <a:spLocks noGrp="1"/>
          </p:cNvSpPr>
          <p:nvPr>
            <p:ph type="ftr" sz="quarter" idx="11"/>
          </p:nvPr>
        </p:nvSpPr>
        <p:spPr/>
        <p:txBody>
          <a:bodyPr/>
          <a:lstStyle>
            <a:lvl1pPr>
              <a:defRPr/>
            </a:lvl1pPr>
          </a:lstStyle>
          <a:p>
            <a:pPr>
              <a:defRPr/>
            </a:pPr>
            <a:r>
              <a:rPr lang="en-US"/>
              <a:t>Event Name</a:t>
            </a:r>
          </a:p>
        </p:txBody>
      </p:sp>
      <p:sp>
        <p:nvSpPr>
          <p:cNvPr id="12" name="Slide Number Placeholder 8"/>
          <p:cNvSpPr>
            <a:spLocks noGrp="1"/>
          </p:cNvSpPr>
          <p:nvPr>
            <p:ph type="sldNum" sz="quarter" idx="12"/>
          </p:nvPr>
        </p:nvSpPr>
        <p:spPr/>
        <p:txBody>
          <a:bodyPr/>
          <a:lstStyle>
            <a:lvl1pPr>
              <a:defRPr/>
            </a:lvl1pPr>
          </a:lstStyle>
          <a:p>
            <a:pPr>
              <a:defRPr/>
            </a:pPr>
            <a:fld id="{B444F50B-B0BB-4278-A286-5E6BEAE1ADF5}" type="slidenum">
              <a:rPr lang="en-US"/>
              <a:pPr>
                <a:defRPr/>
              </a:pPr>
              <a:t>‹#›</a:t>
            </a:fld>
            <a:endParaRPr lang="en-US"/>
          </a:p>
        </p:txBody>
      </p:sp>
    </p:spTree>
    <p:extLst>
      <p:ext uri="{BB962C8B-B14F-4D97-AF65-F5344CB8AC3E}">
        <p14:creationId xmlns:p14="http://schemas.microsoft.com/office/powerpoint/2010/main" val="18496880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13"/>
          <p:cNvGrpSpPr>
            <a:grpSpLocks/>
          </p:cNvGrpSpPr>
          <p:nvPr userDrawn="1"/>
        </p:nvGrpSpPr>
        <p:grpSpPr bwMode="auto">
          <a:xfrm>
            <a:off x="576263" y="1452563"/>
            <a:ext cx="7985125" cy="44450"/>
            <a:chOff x="576632" y="1452437"/>
            <a:chExt cx="7985261" cy="43791"/>
          </a:xfrm>
        </p:grpSpPr>
        <p:cxnSp>
          <p:nvCxnSpPr>
            <p:cNvPr id="4" name="Straight Connector 3"/>
            <p:cNvCxnSpPr/>
            <p:nvPr userDrawn="1"/>
          </p:nvCxnSpPr>
          <p:spPr>
            <a:xfrm>
              <a:off x="576632" y="1452437"/>
              <a:ext cx="7985261" cy="0"/>
            </a:xfrm>
            <a:prstGeom prst="line">
              <a:avLst/>
            </a:prstGeom>
            <a:ln w="1270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576632" y="1496228"/>
              <a:ext cx="7985261" cy="0"/>
            </a:xfrm>
            <a:prstGeom prst="line">
              <a:avLst/>
            </a:pr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6" name="Rectangle 5"/>
          <p:cNvSpPr/>
          <p:nvPr userDrawn="1"/>
        </p:nvSpPr>
        <p:spPr>
          <a:xfrm>
            <a:off x="576263" y="1639888"/>
            <a:ext cx="7985125" cy="4486275"/>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lvl1pPr>
              <a:defRPr/>
            </a:lvl1pPr>
          </a:lstStyle>
          <a:p>
            <a:pPr>
              <a:defRPr/>
            </a:pPr>
            <a:fld id="{9EFEA4A2-482F-794D-B8E3-9C85618CE3F6}" type="datetime4">
              <a:rPr lang="en-US"/>
              <a:pPr>
                <a:defRPr/>
              </a:pPr>
              <a:t>August 26, 2021</a:t>
            </a:fld>
            <a:endParaRPr lang="en-US"/>
          </a:p>
        </p:txBody>
      </p:sp>
      <p:sp>
        <p:nvSpPr>
          <p:cNvPr id="8" name="Footer Placeholder 3"/>
          <p:cNvSpPr>
            <a:spLocks noGrp="1"/>
          </p:cNvSpPr>
          <p:nvPr>
            <p:ph type="ftr" sz="quarter" idx="11"/>
          </p:nvPr>
        </p:nvSpPr>
        <p:spPr/>
        <p:txBody>
          <a:bodyPr/>
          <a:lstStyle>
            <a:lvl1pPr>
              <a:defRPr/>
            </a:lvl1pPr>
          </a:lstStyle>
          <a:p>
            <a:pPr>
              <a:defRPr/>
            </a:pPr>
            <a:r>
              <a:rPr lang="en-US"/>
              <a:t>Event Name</a:t>
            </a:r>
          </a:p>
        </p:txBody>
      </p:sp>
      <p:sp>
        <p:nvSpPr>
          <p:cNvPr id="9" name="Slide Number Placeholder 4"/>
          <p:cNvSpPr>
            <a:spLocks noGrp="1"/>
          </p:cNvSpPr>
          <p:nvPr>
            <p:ph type="sldNum" sz="quarter" idx="12"/>
          </p:nvPr>
        </p:nvSpPr>
        <p:spPr/>
        <p:txBody>
          <a:bodyPr/>
          <a:lstStyle>
            <a:lvl1pPr>
              <a:defRPr/>
            </a:lvl1pPr>
          </a:lstStyle>
          <a:p>
            <a:pPr>
              <a:defRPr/>
            </a:pPr>
            <a:fld id="{0EC382AC-3FAC-4584-9CF6-D261A6BF4DB7}" type="slidenum">
              <a:rPr lang="en-US"/>
              <a:pPr>
                <a:defRPr/>
              </a:pPr>
              <a:t>‹#›</a:t>
            </a:fld>
            <a:endParaRPr lang="en-US"/>
          </a:p>
        </p:txBody>
      </p:sp>
    </p:spTree>
    <p:extLst>
      <p:ext uri="{BB962C8B-B14F-4D97-AF65-F5344CB8AC3E}">
        <p14:creationId xmlns:p14="http://schemas.microsoft.com/office/powerpoint/2010/main" val="1977495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46F58F-25B5-8B46-ADD6-0AF6C21E6D06}" type="datetime4">
              <a:rPr lang="en-US"/>
              <a:pPr>
                <a:defRPr/>
              </a:pPr>
              <a:t>August 26, 2021</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Event Name</a:t>
            </a:r>
          </a:p>
        </p:txBody>
      </p:sp>
      <p:sp>
        <p:nvSpPr>
          <p:cNvPr id="4" name="Slide Number Placeholder 5"/>
          <p:cNvSpPr>
            <a:spLocks noGrp="1"/>
          </p:cNvSpPr>
          <p:nvPr>
            <p:ph type="sldNum" sz="quarter" idx="12"/>
          </p:nvPr>
        </p:nvSpPr>
        <p:spPr/>
        <p:txBody>
          <a:bodyPr/>
          <a:lstStyle>
            <a:lvl1pPr>
              <a:defRPr/>
            </a:lvl1pPr>
          </a:lstStyle>
          <a:p>
            <a:pPr>
              <a:defRPr/>
            </a:pPr>
            <a:fld id="{B72EA5D0-78E8-4EA7-A32A-986B8D01D88E}" type="slidenum">
              <a:rPr lang="en-US"/>
              <a:pPr>
                <a:defRPr/>
              </a:pPr>
              <a:t>‹#›</a:t>
            </a:fld>
            <a:endParaRPr lang="en-US" dirty="0"/>
          </a:p>
        </p:txBody>
      </p:sp>
    </p:spTree>
    <p:extLst>
      <p:ext uri="{BB962C8B-B14F-4D97-AF65-F5344CB8AC3E}">
        <p14:creationId xmlns:p14="http://schemas.microsoft.com/office/powerpoint/2010/main" val="6494200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566738" y="1598613"/>
            <a:ext cx="2898775" cy="4600575"/>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grpSp>
        <p:nvGrpSpPr>
          <p:cNvPr id="6" name="Group 15"/>
          <p:cNvGrpSpPr>
            <a:grpSpLocks/>
          </p:cNvGrpSpPr>
          <p:nvPr userDrawn="1"/>
        </p:nvGrpSpPr>
        <p:grpSpPr bwMode="auto">
          <a:xfrm>
            <a:off x="576263" y="1452563"/>
            <a:ext cx="7985125" cy="44450"/>
            <a:chOff x="576632" y="1452437"/>
            <a:chExt cx="7985261" cy="43791"/>
          </a:xfrm>
        </p:grpSpPr>
        <p:cxnSp>
          <p:nvCxnSpPr>
            <p:cNvPr id="7" name="Straight Connector 6"/>
            <p:cNvCxnSpPr/>
            <p:nvPr userDrawn="1"/>
          </p:nvCxnSpPr>
          <p:spPr>
            <a:xfrm>
              <a:off x="576632" y="1452437"/>
              <a:ext cx="7985261" cy="0"/>
            </a:xfrm>
            <a:prstGeom prst="line">
              <a:avLst/>
            </a:prstGeom>
            <a:ln w="1270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576632" y="1496228"/>
              <a:ext cx="7985261" cy="0"/>
            </a:xfrm>
            <a:prstGeom prst="line">
              <a:avLst/>
            </a:pr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566738" y="408728"/>
            <a:ext cx="2898776" cy="948825"/>
          </a:xfrm>
        </p:spPr>
        <p:txBody>
          <a:bodyPr anchor="b"/>
          <a:lstStyle>
            <a:lvl1pPr algn="l">
              <a:defRPr sz="2000" b="1">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1598409"/>
            <a:ext cx="4979544" cy="4600743"/>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737" y="1598409"/>
            <a:ext cx="2898776" cy="4600744"/>
          </a:xfrm>
        </p:spPr>
        <p:txBody>
          <a:bodyPr/>
          <a:lstStyle>
            <a:lvl1pPr marL="0" indent="0">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6"/>
          <p:cNvSpPr>
            <a:spLocks noGrp="1"/>
          </p:cNvSpPr>
          <p:nvPr>
            <p:ph type="sldNum" sz="quarter" idx="10"/>
          </p:nvPr>
        </p:nvSpPr>
        <p:spPr/>
        <p:txBody>
          <a:bodyPr/>
          <a:lstStyle>
            <a:lvl1pPr>
              <a:defRPr/>
            </a:lvl1pPr>
          </a:lstStyle>
          <a:p>
            <a:pPr>
              <a:defRPr/>
            </a:pPr>
            <a:fld id="{4BB994DA-0F5C-4F2D-ABB6-B422C474FA98}" type="slidenum">
              <a:rPr lang="en-US"/>
              <a:pPr>
                <a:defRPr/>
              </a:pPr>
              <a:t>‹#›</a:t>
            </a:fld>
            <a:endParaRPr lang="en-US"/>
          </a:p>
        </p:txBody>
      </p:sp>
    </p:spTree>
    <p:extLst>
      <p:ext uri="{BB962C8B-B14F-4D97-AF65-F5344CB8AC3E}">
        <p14:creationId xmlns:p14="http://schemas.microsoft.com/office/powerpoint/2010/main" val="16986395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3"/>
          <p:cNvGrpSpPr>
            <a:grpSpLocks/>
          </p:cNvGrpSpPr>
          <p:nvPr userDrawn="1"/>
        </p:nvGrpSpPr>
        <p:grpSpPr bwMode="auto">
          <a:xfrm>
            <a:off x="576263" y="4800600"/>
            <a:ext cx="7985125" cy="44450"/>
            <a:chOff x="576632" y="1452437"/>
            <a:chExt cx="7985261" cy="43791"/>
          </a:xfrm>
        </p:grpSpPr>
        <p:cxnSp>
          <p:nvCxnSpPr>
            <p:cNvPr id="6" name="Straight Connector 5"/>
            <p:cNvCxnSpPr/>
            <p:nvPr userDrawn="1"/>
          </p:nvCxnSpPr>
          <p:spPr>
            <a:xfrm>
              <a:off x="576632" y="1452437"/>
              <a:ext cx="7985261" cy="0"/>
            </a:xfrm>
            <a:prstGeom prst="line">
              <a:avLst/>
            </a:prstGeom>
            <a:ln w="1270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576632" y="1496228"/>
              <a:ext cx="7985261" cy="0"/>
            </a:xfrm>
            <a:prstGeom prst="line">
              <a:avLst/>
            </a:pr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598529" y="4800600"/>
            <a:ext cx="797066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598529" y="1620301"/>
            <a:ext cx="7970663" cy="310727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98529" y="5367338"/>
            <a:ext cx="797066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a:spLocks noGrp="1"/>
          </p:cNvSpPr>
          <p:nvPr>
            <p:ph type="sldNum" sz="quarter" idx="10"/>
          </p:nvPr>
        </p:nvSpPr>
        <p:spPr/>
        <p:txBody>
          <a:bodyPr/>
          <a:lstStyle>
            <a:lvl1pPr>
              <a:defRPr/>
            </a:lvl1pPr>
          </a:lstStyle>
          <a:p>
            <a:pPr>
              <a:defRPr/>
            </a:pPr>
            <a:fld id="{313CED7C-C9CD-460A-A7B7-B05543FCE489}" type="slidenum">
              <a:rPr lang="en-US"/>
              <a:pPr>
                <a:defRPr/>
              </a:pPr>
              <a:t>‹#›</a:t>
            </a:fld>
            <a:endParaRPr lang="en-US"/>
          </a:p>
        </p:txBody>
      </p:sp>
    </p:spTree>
    <p:extLst>
      <p:ext uri="{BB962C8B-B14F-4D97-AF65-F5344CB8AC3E}">
        <p14:creationId xmlns:p14="http://schemas.microsoft.com/office/powerpoint/2010/main" val="18563218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46F58F-25B5-8B46-ADD6-0AF6C21E6D06}" type="datetime4">
              <a:rPr lang="en-US"/>
              <a:pPr>
                <a:defRPr/>
              </a:pPr>
              <a:t>August 26, 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Event Name</a:t>
            </a:r>
          </a:p>
        </p:txBody>
      </p:sp>
      <p:sp>
        <p:nvSpPr>
          <p:cNvPr id="6" name="Slide Number Placeholder 5"/>
          <p:cNvSpPr>
            <a:spLocks noGrp="1"/>
          </p:cNvSpPr>
          <p:nvPr>
            <p:ph type="sldNum" sz="quarter" idx="12"/>
          </p:nvPr>
        </p:nvSpPr>
        <p:spPr/>
        <p:txBody>
          <a:bodyPr/>
          <a:lstStyle>
            <a:lvl1pPr>
              <a:defRPr/>
            </a:lvl1pPr>
          </a:lstStyle>
          <a:p>
            <a:pPr>
              <a:defRPr/>
            </a:pPr>
            <a:fld id="{E5317849-2E1B-4513-AC99-594711970056}" type="slidenum">
              <a:rPr lang="en-US"/>
              <a:pPr>
                <a:defRPr/>
              </a:pPr>
              <a:t>‹#›</a:t>
            </a:fld>
            <a:endParaRPr lang="en-US" dirty="0"/>
          </a:p>
        </p:txBody>
      </p:sp>
    </p:spTree>
    <p:extLst>
      <p:ext uri="{BB962C8B-B14F-4D97-AF65-F5344CB8AC3E}">
        <p14:creationId xmlns:p14="http://schemas.microsoft.com/office/powerpoint/2010/main" val="7484497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esentaiton 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3" name="TextBox 15"/>
          <p:cNvSpPr txBox="1">
            <a:spLocks noChangeArrowheads="1"/>
          </p:cNvSpPr>
          <p:nvPr userDrawn="1"/>
        </p:nvSpPr>
        <p:spPr bwMode="auto">
          <a:xfrm>
            <a:off x="817563" y="3357563"/>
            <a:ext cx="7372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solidFill>
                  <a:srgbClr val="FFFFFF"/>
                </a:solidFill>
              </a:rPr>
              <a:t>PRESENTATION TITLE</a:t>
            </a:r>
          </a:p>
        </p:txBody>
      </p:sp>
      <p:sp>
        <p:nvSpPr>
          <p:cNvPr id="4" name="TextBox 16"/>
          <p:cNvSpPr txBox="1">
            <a:spLocks noChangeArrowheads="1"/>
          </p:cNvSpPr>
          <p:nvPr userDrawn="1"/>
        </p:nvSpPr>
        <p:spPr bwMode="auto">
          <a:xfrm>
            <a:off x="838200" y="4103688"/>
            <a:ext cx="7372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FFFF"/>
                </a:solidFill>
              </a:rPr>
              <a:t>Presentation Sub-title</a:t>
            </a:r>
          </a:p>
        </p:txBody>
      </p:sp>
    </p:spTree>
    <p:extLst>
      <p:ext uri="{BB962C8B-B14F-4D97-AF65-F5344CB8AC3E}">
        <p14:creationId xmlns:p14="http://schemas.microsoft.com/office/powerpoint/2010/main" val="318975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735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25032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500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0105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9498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VDH_background"/>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6083300"/>
            <a:ext cx="9144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6002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dt="0"/>
  <p:txStyles>
    <p:titleStyle>
      <a:lvl1pPr algn="l" rtl="0" eaLnBrk="0" fontAlgn="base" hangingPunct="0">
        <a:spcBef>
          <a:spcPct val="0"/>
        </a:spcBef>
        <a:spcAft>
          <a:spcPct val="0"/>
        </a:spcAft>
        <a:defRPr sz="3600">
          <a:solidFill>
            <a:srgbClr val="003366"/>
          </a:solidFill>
          <a:latin typeface="+mj-lt"/>
          <a:ea typeface="+mj-ea"/>
          <a:cs typeface="+mj-cs"/>
        </a:defRPr>
      </a:lvl1pPr>
      <a:lvl2pPr algn="l" rtl="0" eaLnBrk="0" fontAlgn="base" hangingPunct="0">
        <a:spcBef>
          <a:spcPct val="0"/>
        </a:spcBef>
        <a:spcAft>
          <a:spcPct val="0"/>
        </a:spcAft>
        <a:defRPr sz="3600">
          <a:solidFill>
            <a:srgbClr val="003366"/>
          </a:solidFill>
          <a:latin typeface="Trebuchet MS" pitchFamily="34" charset="0"/>
        </a:defRPr>
      </a:lvl2pPr>
      <a:lvl3pPr algn="l" rtl="0" eaLnBrk="0" fontAlgn="base" hangingPunct="0">
        <a:spcBef>
          <a:spcPct val="0"/>
        </a:spcBef>
        <a:spcAft>
          <a:spcPct val="0"/>
        </a:spcAft>
        <a:defRPr sz="3600">
          <a:solidFill>
            <a:srgbClr val="003366"/>
          </a:solidFill>
          <a:latin typeface="Trebuchet MS" pitchFamily="34" charset="0"/>
        </a:defRPr>
      </a:lvl3pPr>
      <a:lvl4pPr algn="l" rtl="0" eaLnBrk="0" fontAlgn="base" hangingPunct="0">
        <a:spcBef>
          <a:spcPct val="0"/>
        </a:spcBef>
        <a:spcAft>
          <a:spcPct val="0"/>
        </a:spcAft>
        <a:defRPr sz="3600">
          <a:solidFill>
            <a:srgbClr val="003366"/>
          </a:solidFill>
          <a:latin typeface="Trebuchet MS" pitchFamily="34" charset="0"/>
        </a:defRPr>
      </a:lvl4pPr>
      <a:lvl5pPr algn="l" rtl="0" eaLnBrk="0" fontAlgn="base" hangingPunct="0">
        <a:spcBef>
          <a:spcPct val="0"/>
        </a:spcBef>
        <a:spcAft>
          <a:spcPct val="0"/>
        </a:spcAft>
        <a:defRPr sz="3600">
          <a:solidFill>
            <a:srgbClr val="003366"/>
          </a:solidFill>
          <a:latin typeface="Trebuchet MS" pitchFamily="34" charset="0"/>
        </a:defRPr>
      </a:lvl5pPr>
      <a:lvl6pPr marL="457200" algn="l" rtl="0" fontAlgn="base">
        <a:spcBef>
          <a:spcPct val="0"/>
        </a:spcBef>
        <a:spcAft>
          <a:spcPct val="0"/>
        </a:spcAft>
        <a:defRPr sz="3600">
          <a:solidFill>
            <a:srgbClr val="003366"/>
          </a:solidFill>
          <a:latin typeface="Trebuchet MS" pitchFamily="34" charset="0"/>
        </a:defRPr>
      </a:lvl6pPr>
      <a:lvl7pPr marL="914400" algn="l" rtl="0" fontAlgn="base">
        <a:spcBef>
          <a:spcPct val="0"/>
        </a:spcBef>
        <a:spcAft>
          <a:spcPct val="0"/>
        </a:spcAft>
        <a:defRPr sz="3600">
          <a:solidFill>
            <a:srgbClr val="003366"/>
          </a:solidFill>
          <a:latin typeface="Trebuchet MS" pitchFamily="34" charset="0"/>
        </a:defRPr>
      </a:lvl7pPr>
      <a:lvl8pPr marL="1371600" algn="l" rtl="0" fontAlgn="base">
        <a:spcBef>
          <a:spcPct val="0"/>
        </a:spcBef>
        <a:spcAft>
          <a:spcPct val="0"/>
        </a:spcAft>
        <a:defRPr sz="3600">
          <a:solidFill>
            <a:srgbClr val="003366"/>
          </a:solidFill>
          <a:latin typeface="Trebuchet MS" pitchFamily="34" charset="0"/>
        </a:defRPr>
      </a:lvl8pPr>
      <a:lvl9pPr marL="1828800" algn="l" rtl="0" fontAlgn="base">
        <a:spcBef>
          <a:spcPct val="0"/>
        </a:spcBef>
        <a:spcAft>
          <a:spcPct val="0"/>
        </a:spcAft>
        <a:defRPr sz="3600">
          <a:solidFill>
            <a:srgbClr val="003366"/>
          </a:solidFill>
          <a:latin typeface="Trebuchet MS" pitchFamily="34" charset="0"/>
        </a:defRPr>
      </a:lvl9pPr>
    </p:titleStyle>
    <p:bodyStyle>
      <a:lvl1pPr marL="342900" indent="-342900" algn="l" rtl="0" eaLnBrk="0" fontAlgn="base" hangingPunct="0">
        <a:spcBef>
          <a:spcPct val="20000"/>
        </a:spcBef>
        <a:spcAft>
          <a:spcPct val="0"/>
        </a:spcAft>
        <a:defRPr sz="24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400">
          <a:solidFill>
            <a:srgbClr val="777777"/>
          </a:solidFill>
          <a:latin typeface="+mn-lt"/>
        </a:defRPr>
      </a:lvl2pPr>
      <a:lvl3pPr marL="1143000" indent="-228600" algn="l" rtl="0" eaLnBrk="0" fontAlgn="base" hangingPunct="0">
        <a:spcBef>
          <a:spcPct val="20000"/>
        </a:spcBef>
        <a:spcAft>
          <a:spcPct val="0"/>
        </a:spcAft>
        <a:buChar char="•"/>
        <a:defRPr sz="2400">
          <a:solidFill>
            <a:srgbClr val="777777"/>
          </a:solidFill>
          <a:latin typeface="+mn-lt"/>
        </a:defRPr>
      </a:lvl3pPr>
      <a:lvl4pPr marL="1600200" indent="-228600" algn="l" rtl="0" eaLnBrk="0" fontAlgn="base" hangingPunct="0">
        <a:spcBef>
          <a:spcPct val="20000"/>
        </a:spcBef>
        <a:spcAft>
          <a:spcPct val="0"/>
        </a:spcAft>
        <a:buChar char="•"/>
        <a:defRPr sz="2400">
          <a:solidFill>
            <a:srgbClr val="777777"/>
          </a:solidFill>
          <a:latin typeface="+mn-lt"/>
        </a:defRPr>
      </a:lvl4pPr>
      <a:lvl5pPr marL="2057400" indent="-228600" algn="l" rtl="0" eaLnBrk="0" fontAlgn="base" hangingPunct="0">
        <a:spcBef>
          <a:spcPct val="20000"/>
        </a:spcBef>
        <a:spcAft>
          <a:spcPct val="0"/>
        </a:spcAft>
        <a:buChar char="•"/>
        <a:defRPr sz="2400">
          <a:solidFill>
            <a:srgbClr val="777777"/>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hangingPunct="1">
              <a:defRPr sz="1200">
                <a:solidFill>
                  <a:prstClr val="black">
                    <a:tint val="75000"/>
                  </a:prstClr>
                </a:solidFill>
                <a:latin typeface="Arial" pitchFamily="34" charset="0"/>
                <a:ea typeface="ＭＳ Ｐゴシック" pitchFamily="34" charset="-128"/>
              </a:defRPr>
            </a:lvl1pPr>
          </a:lstStyle>
          <a:p>
            <a:pPr>
              <a:defRPr/>
            </a:pPr>
            <a:fld id="{DC407632-7A54-411E-AF8B-BB51BF9045A6}" type="datetime2">
              <a:rPr lang="en-US"/>
              <a:pPr>
                <a:defRPr/>
              </a:pPr>
              <a:t>Thursday, August 26, 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hangingPunct="1">
              <a:defRPr sz="1200">
                <a:solidFill>
                  <a:prstClr val="black">
                    <a:tint val="75000"/>
                  </a:prstClr>
                </a:solidFill>
                <a:latin typeface="Arial" pitchFamily="34" charset="0"/>
                <a:ea typeface="ＭＳ Ｐゴシック" pitchFamily="34"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hangingPunct="1">
              <a:defRPr sz="1200">
                <a:solidFill>
                  <a:prstClr val="black">
                    <a:tint val="75000"/>
                  </a:prstClr>
                </a:solidFill>
                <a:latin typeface="Arial" pitchFamily="34" charset="0"/>
                <a:ea typeface="ＭＳ Ｐゴシック" pitchFamily="34" charset="-128"/>
              </a:defRPr>
            </a:lvl1pPr>
          </a:lstStyle>
          <a:p>
            <a:pPr>
              <a:defRPr/>
            </a:pPr>
            <a:fld id="{979DDF97-7B68-4BFE-955B-9F75157C1ACA}" type="slidenum">
              <a:rPr lang="en-US"/>
              <a:pPr>
                <a:defRPr/>
              </a:pPr>
              <a:t>‹#›</a:t>
            </a:fld>
            <a:endParaRPr lang="en-US" dirty="0"/>
          </a:p>
        </p:txBody>
      </p:sp>
      <p:pic>
        <p:nvPicPr>
          <p:cNvPr id="2055"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305175" y="6367463"/>
            <a:ext cx="2562225"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33" r:id="rId5"/>
    <p:sldLayoutId id="2147483748" r:id="rId6"/>
    <p:sldLayoutId id="2147483749" r:id="rId7"/>
    <p:sldLayoutId id="2147483750" r:id="rId8"/>
    <p:sldLayoutId id="2147483751" r:id="rId9"/>
    <p:sldLayoutId id="2147483734" r:id="rId10"/>
    <p:sldLayoutId id="214748373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4968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39888"/>
            <a:ext cx="82296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50813" y="6319838"/>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000" smtClean="0">
                <a:solidFill>
                  <a:srgbClr val="135091">
                    <a:lumMod val="60000"/>
                    <a:lumOff val="40000"/>
                  </a:srgbClr>
                </a:solidFill>
                <a:latin typeface="Arial"/>
              </a:defRPr>
            </a:lvl1pPr>
          </a:lstStyle>
          <a:p>
            <a:pPr>
              <a:defRPr/>
            </a:pPr>
            <a:fld id="{0046F58F-25B5-8B46-ADD6-0AF6C21E6D06}" type="datetime4">
              <a:rPr lang="en-US"/>
              <a:pPr>
                <a:defRPr/>
              </a:pPr>
              <a:t>August 26, 2021</a:t>
            </a:fld>
            <a:endParaRPr lang="en-US" dirty="0"/>
          </a:p>
        </p:txBody>
      </p:sp>
      <p:sp>
        <p:nvSpPr>
          <p:cNvPr id="5" name="Footer Placeholder 4"/>
          <p:cNvSpPr>
            <a:spLocks noGrp="1"/>
          </p:cNvSpPr>
          <p:nvPr>
            <p:ph type="ftr" sz="quarter" idx="3"/>
          </p:nvPr>
        </p:nvSpPr>
        <p:spPr>
          <a:xfrm>
            <a:off x="6126163" y="6319838"/>
            <a:ext cx="2895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000" dirty="0" smtClean="0">
                <a:solidFill>
                  <a:srgbClr val="4795E7"/>
                </a:solidFill>
                <a:latin typeface="Arial"/>
              </a:defRPr>
            </a:lvl1pPr>
          </a:lstStyle>
          <a:p>
            <a:pPr>
              <a:defRPr/>
            </a:pPr>
            <a:r>
              <a:rPr lang="en-US"/>
              <a:t>Event Name</a:t>
            </a:r>
          </a:p>
        </p:txBody>
      </p:sp>
      <p:sp>
        <p:nvSpPr>
          <p:cNvPr id="6" name="Slide Number Placeholder 5"/>
          <p:cNvSpPr>
            <a:spLocks noGrp="1"/>
          </p:cNvSpPr>
          <p:nvPr>
            <p:ph type="sldNum" sz="quarter" idx="4"/>
          </p:nvPr>
        </p:nvSpPr>
        <p:spPr>
          <a:xfrm>
            <a:off x="4262438" y="6126163"/>
            <a:ext cx="366712"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000" smtClean="0">
                <a:solidFill>
                  <a:srgbClr val="135091">
                    <a:lumMod val="60000"/>
                    <a:lumOff val="40000"/>
                  </a:srgbClr>
                </a:solidFill>
                <a:latin typeface="Arial"/>
              </a:defRPr>
            </a:lvl1pPr>
          </a:lstStyle>
          <a:p>
            <a:pPr>
              <a:defRPr/>
            </a:pPr>
            <a:fld id="{60948CA6-C333-404E-816F-A144DAC11FAF}" type="slidenum">
              <a:rPr lang="en-US"/>
              <a:pPr>
                <a:defRPr/>
              </a:pPr>
              <a:t>‹#›</a:t>
            </a:fld>
            <a:endParaRPr lang="en-US" dirty="0"/>
          </a:p>
        </p:txBody>
      </p:sp>
      <p:cxnSp>
        <p:nvCxnSpPr>
          <p:cNvPr id="10" name="Straight Connector 9"/>
          <p:cNvCxnSpPr/>
          <p:nvPr/>
        </p:nvCxnSpPr>
        <p:spPr>
          <a:xfrm>
            <a:off x="230188" y="274638"/>
            <a:ext cx="0" cy="6048375"/>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230188" y="6323013"/>
            <a:ext cx="4062412" cy="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716463" y="6323013"/>
            <a:ext cx="4217987" cy="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8934450" y="274638"/>
            <a:ext cx="0" cy="6048375"/>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30188" y="274638"/>
            <a:ext cx="4010025" cy="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9663" y="274638"/>
            <a:ext cx="4014787" cy="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3085" name="Picture 32" descr="nvhf_logo.ai"/>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394200" y="104775"/>
            <a:ext cx="3905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2" r:id="rId1"/>
    <p:sldLayoutId id="2147483736" r:id="rId2"/>
    <p:sldLayoutId id="2147483753" r:id="rId3"/>
    <p:sldLayoutId id="2147483737" r:id="rId4"/>
    <p:sldLayoutId id="2147483754" r:id="rId5"/>
    <p:sldLayoutId id="2147483755" r:id="rId6"/>
    <p:sldLayoutId id="2147483756" r:id="rId7"/>
    <p:sldLayoutId id="2147483738" r:id="rId8"/>
    <p:sldLayoutId id="2147483757" r:id="rId9"/>
    <p:sldLayoutId id="2147483758" r:id="rId10"/>
    <p:sldLayoutId id="2147483739" r:id="rId11"/>
    <p:sldLayoutId id="2147483759" r:id="rId12"/>
  </p:sldLayoutIdLst>
  <p:hf hdr="0"/>
  <p:txStyles>
    <p:titleStyle>
      <a:lvl1pPr algn="ctr" defTabSz="457200" rtl="0" fontAlgn="base">
        <a:spcBef>
          <a:spcPct val="0"/>
        </a:spcBef>
        <a:spcAft>
          <a:spcPct val="0"/>
        </a:spcAft>
        <a:defRPr sz="3200" b="1" kern="1200">
          <a:solidFill>
            <a:srgbClr val="558ED5"/>
          </a:solidFill>
          <a:latin typeface="Arial"/>
          <a:ea typeface="+mj-ea"/>
          <a:cs typeface="Arial"/>
        </a:defRPr>
      </a:lvl1pPr>
      <a:lvl2pPr algn="ctr" defTabSz="457200" rtl="0" fontAlgn="base">
        <a:spcBef>
          <a:spcPct val="0"/>
        </a:spcBef>
        <a:spcAft>
          <a:spcPct val="0"/>
        </a:spcAft>
        <a:defRPr sz="3200" b="1">
          <a:solidFill>
            <a:srgbClr val="558ED5"/>
          </a:solidFill>
          <a:latin typeface="Arial" panose="020B0604020202020204" pitchFamily="34" charset="0"/>
          <a:cs typeface="Arial" panose="020B0604020202020204" pitchFamily="34" charset="0"/>
        </a:defRPr>
      </a:lvl2pPr>
      <a:lvl3pPr algn="ctr" defTabSz="457200" rtl="0" fontAlgn="base">
        <a:spcBef>
          <a:spcPct val="0"/>
        </a:spcBef>
        <a:spcAft>
          <a:spcPct val="0"/>
        </a:spcAft>
        <a:defRPr sz="3200" b="1">
          <a:solidFill>
            <a:srgbClr val="558ED5"/>
          </a:solidFill>
          <a:latin typeface="Arial" panose="020B0604020202020204" pitchFamily="34" charset="0"/>
          <a:cs typeface="Arial" panose="020B0604020202020204" pitchFamily="34" charset="0"/>
        </a:defRPr>
      </a:lvl3pPr>
      <a:lvl4pPr algn="ctr" defTabSz="457200" rtl="0" fontAlgn="base">
        <a:spcBef>
          <a:spcPct val="0"/>
        </a:spcBef>
        <a:spcAft>
          <a:spcPct val="0"/>
        </a:spcAft>
        <a:defRPr sz="3200" b="1">
          <a:solidFill>
            <a:srgbClr val="558ED5"/>
          </a:solidFill>
          <a:latin typeface="Arial" panose="020B0604020202020204" pitchFamily="34" charset="0"/>
          <a:cs typeface="Arial" panose="020B0604020202020204" pitchFamily="34" charset="0"/>
        </a:defRPr>
      </a:lvl4pPr>
      <a:lvl5pPr algn="ctr" defTabSz="457200" rtl="0" fontAlgn="base">
        <a:spcBef>
          <a:spcPct val="0"/>
        </a:spcBef>
        <a:spcAft>
          <a:spcPct val="0"/>
        </a:spcAft>
        <a:defRPr sz="3200" b="1">
          <a:solidFill>
            <a:srgbClr val="558ED5"/>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3200" b="1">
          <a:solidFill>
            <a:srgbClr val="558ED5"/>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3200" b="1">
          <a:solidFill>
            <a:srgbClr val="558ED5"/>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3200" b="1">
          <a:solidFill>
            <a:srgbClr val="558ED5"/>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3200" b="1">
          <a:solidFill>
            <a:srgbClr val="558ED5"/>
          </a:solidFill>
          <a:latin typeface="Arial" panose="020B0604020202020204" pitchFamily="34" charset="0"/>
          <a:cs typeface="Arial" panose="020B060402020202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2800" kern="1200">
          <a:solidFill>
            <a:srgbClr val="3C3C3B"/>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rgbClr val="3C3C3B"/>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rgbClr val="504E4B"/>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rgbClr val="504E4B"/>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rgbClr val="504E4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4968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39888"/>
            <a:ext cx="82296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50813" y="6319838"/>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000" smtClean="0">
                <a:solidFill>
                  <a:srgbClr val="135091">
                    <a:lumMod val="60000"/>
                    <a:lumOff val="40000"/>
                  </a:srgbClr>
                </a:solidFill>
                <a:latin typeface="Arial"/>
              </a:defRPr>
            </a:lvl1pPr>
          </a:lstStyle>
          <a:p>
            <a:pPr>
              <a:defRPr/>
            </a:pPr>
            <a:fld id="{0046F58F-25B5-8B46-ADD6-0AF6C21E6D06}" type="datetime4">
              <a:rPr lang="en-US"/>
              <a:pPr>
                <a:defRPr/>
              </a:pPr>
              <a:t>August 26, 2021</a:t>
            </a:fld>
            <a:endParaRPr lang="en-US" dirty="0"/>
          </a:p>
        </p:txBody>
      </p:sp>
      <p:sp>
        <p:nvSpPr>
          <p:cNvPr id="5" name="Footer Placeholder 4"/>
          <p:cNvSpPr>
            <a:spLocks noGrp="1"/>
          </p:cNvSpPr>
          <p:nvPr>
            <p:ph type="ftr" sz="quarter" idx="3"/>
          </p:nvPr>
        </p:nvSpPr>
        <p:spPr>
          <a:xfrm>
            <a:off x="6126163" y="6319838"/>
            <a:ext cx="2895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000" dirty="0" smtClean="0">
                <a:solidFill>
                  <a:srgbClr val="4795E7"/>
                </a:solidFill>
                <a:latin typeface="Arial"/>
              </a:defRPr>
            </a:lvl1pPr>
          </a:lstStyle>
          <a:p>
            <a:pPr>
              <a:defRPr/>
            </a:pPr>
            <a:r>
              <a:rPr lang="en-US"/>
              <a:t>Event Name</a:t>
            </a:r>
          </a:p>
        </p:txBody>
      </p:sp>
      <p:sp>
        <p:nvSpPr>
          <p:cNvPr id="6" name="Slide Number Placeholder 5"/>
          <p:cNvSpPr>
            <a:spLocks noGrp="1"/>
          </p:cNvSpPr>
          <p:nvPr>
            <p:ph type="sldNum" sz="quarter" idx="4"/>
          </p:nvPr>
        </p:nvSpPr>
        <p:spPr>
          <a:xfrm>
            <a:off x="4262438" y="6126163"/>
            <a:ext cx="366712"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000" smtClean="0">
                <a:solidFill>
                  <a:srgbClr val="135091">
                    <a:lumMod val="60000"/>
                    <a:lumOff val="40000"/>
                  </a:srgbClr>
                </a:solidFill>
                <a:latin typeface="Arial"/>
              </a:defRPr>
            </a:lvl1pPr>
          </a:lstStyle>
          <a:p>
            <a:pPr>
              <a:defRPr/>
            </a:pPr>
            <a:fld id="{B607EAAE-C173-4641-85CA-55300A66E415}" type="slidenum">
              <a:rPr lang="en-US"/>
              <a:pPr>
                <a:defRPr/>
              </a:pPr>
              <a:t>‹#›</a:t>
            </a:fld>
            <a:endParaRPr lang="en-US" dirty="0"/>
          </a:p>
        </p:txBody>
      </p:sp>
      <p:cxnSp>
        <p:nvCxnSpPr>
          <p:cNvPr id="10" name="Straight Connector 9"/>
          <p:cNvCxnSpPr/>
          <p:nvPr/>
        </p:nvCxnSpPr>
        <p:spPr>
          <a:xfrm>
            <a:off x="230188" y="274638"/>
            <a:ext cx="0" cy="6048375"/>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230188" y="6323013"/>
            <a:ext cx="4062412" cy="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716463" y="6323013"/>
            <a:ext cx="4217987" cy="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8934450" y="274638"/>
            <a:ext cx="0" cy="6048375"/>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30188" y="274638"/>
            <a:ext cx="4010025" cy="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9663" y="274638"/>
            <a:ext cx="4014787" cy="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4109" name="Picture 32" descr="nvhf_logo.ai"/>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394200" y="104775"/>
            <a:ext cx="3905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0" r:id="rId1"/>
    <p:sldLayoutId id="2147483740" r:id="rId2"/>
    <p:sldLayoutId id="2147483761" r:id="rId3"/>
    <p:sldLayoutId id="2147483741" r:id="rId4"/>
    <p:sldLayoutId id="2147483762" r:id="rId5"/>
    <p:sldLayoutId id="2147483763" r:id="rId6"/>
    <p:sldLayoutId id="2147483764" r:id="rId7"/>
    <p:sldLayoutId id="2147483742" r:id="rId8"/>
    <p:sldLayoutId id="2147483765" r:id="rId9"/>
    <p:sldLayoutId id="2147483766" r:id="rId10"/>
    <p:sldLayoutId id="2147483743" r:id="rId11"/>
    <p:sldLayoutId id="2147483767" r:id="rId12"/>
  </p:sldLayoutIdLst>
  <p:hf hdr="0"/>
  <p:txStyles>
    <p:titleStyle>
      <a:lvl1pPr algn="ctr" defTabSz="457200" rtl="0" fontAlgn="base">
        <a:spcBef>
          <a:spcPct val="0"/>
        </a:spcBef>
        <a:spcAft>
          <a:spcPct val="0"/>
        </a:spcAft>
        <a:defRPr sz="3200" b="1" kern="1200">
          <a:solidFill>
            <a:srgbClr val="558ED5"/>
          </a:solidFill>
          <a:latin typeface="Arial"/>
          <a:ea typeface="+mj-ea"/>
          <a:cs typeface="Arial"/>
        </a:defRPr>
      </a:lvl1pPr>
      <a:lvl2pPr algn="ctr" defTabSz="457200" rtl="0" fontAlgn="base">
        <a:spcBef>
          <a:spcPct val="0"/>
        </a:spcBef>
        <a:spcAft>
          <a:spcPct val="0"/>
        </a:spcAft>
        <a:defRPr sz="3200" b="1">
          <a:solidFill>
            <a:srgbClr val="558ED5"/>
          </a:solidFill>
          <a:latin typeface="Arial" panose="020B0604020202020204" pitchFamily="34" charset="0"/>
          <a:cs typeface="Arial" panose="020B0604020202020204" pitchFamily="34" charset="0"/>
        </a:defRPr>
      </a:lvl2pPr>
      <a:lvl3pPr algn="ctr" defTabSz="457200" rtl="0" fontAlgn="base">
        <a:spcBef>
          <a:spcPct val="0"/>
        </a:spcBef>
        <a:spcAft>
          <a:spcPct val="0"/>
        </a:spcAft>
        <a:defRPr sz="3200" b="1">
          <a:solidFill>
            <a:srgbClr val="558ED5"/>
          </a:solidFill>
          <a:latin typeface="Arial" panose="020B0604020202020204" pitchFamily="34" charset="0"/>
          <a:cs typeface="Arial" panose="020B0604020202020204" pitchFamily="34" charset="0"/>
        </a:defRPr>
      </a:lvl3pPr>
      <a:lvl4pPr algn="ctr" defTabSz="457200" rtl="0" fontAlgn="base">
        <a:spcBef>
          <a:spcPct val="0"/>
        </a:spcBef>
        <a:spcAft>
          <a:spcPct val="0"/>
        </a:spcAft>
        <a:defRPr sz="3200" b="1">
          <a:solidFill>
            <a:srgbClr val="558ED5"/>
          </a:solidFill>
          <a:latin typeface="Arial" panose="020B0604020202020204" pitchFamily="34" charset="0"/>
          <a:cs typeface="Arial" panose="020B0604020202020204" pitchFamily="34" charset="0"/>
        </a:defRPr>
      </a:lvl4pPr>
      <a:lvl5pPr algn="ctr" defTabSz="457200" rtl="0" fontAlgn="base">
        <a:spcBef>
          <a:spcPct val="0"/>
        </a:spcBef>
        <a:spcAft>
          <a:spcPct val="0"/>
        </a:spcAft>
        <a:defRPr sz="3200" b="1">
          <a:solidFill>
            <a:srgbClr val="558ED5"/>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3200" b="1">
          <a:solidFill>
            <a:srgbClr val="558ED5"/>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3200" b="1">
          <a:solidFill>
            <a:srgbClr val="558ED5"/>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3200" b="1">
          <a:solidFill>
            <a:srgbClr val="558ED5"/>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3200" b="1">
          <a:solidFill>
            <a:srgbClr val="558ED5"/>
          </a:solidFill>
          <a:latin typeface="Arial" panose="020B0604020202020204" pitchFamily="34" charset="0"/>
          <a:cs typeface="Arial" panose="020B060402020202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2800" kern="1200">
          <a:solidFill>
            <a:srgbClr val="3C3C3B"/>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rgbClr val="3C3C3B"/>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rgbClr val="504E4B"/>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rgbClr val="504E4B"/>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rgbClr val="504E4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vdh.virginia.gov/omhhe/hoi/"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novahealthfdn.org/life-expectancy-nova/" TargetMode="External"/><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7.xml"/><Relationship Id="rId5" Type="http://schemas.openxmlformats.org/officeDocument/2006/relationships/image" Target="../media/image37.png"/><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hyperlink" Target="http://www.societyhealth.vcu.edu/" TargetMode="External"/><Relationship Id="rId2" Type="http://schemas.openxmlformats.org/officeDocument/2006/relationships/hyperlink" Target="mailto:swoolf@vcu.edu" TargetMode="Externa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685800" y="3276600"/>
            <a:ext cx="7772400" cy="1470025"/>
          </a:xfrm>
        </p:spPr>
        <p:txBody>
          <a:bodyPr>
            <a:normAutofit fontScale="90000"/>
          </a:bodyPr>
          <a:lstStyle/>
          <a:p>
            <a:pPr algn="ctr"/>
            <a:r>
              <a:rPr lang="en-US" altLang="en-US" sz="4400">
                <a:latin typeface="Arial" panose="020B0604020202020204" pitchFamily="34" charset="0"/>
                <a:cs typeface="Arial" panose="020B0604020202020204" pitchFamily="34" charset="0"/>
              </a:rPr>
              <a:t>Upstream Matters: </a:t>
            </a:r>
            <a:br>
              <a:rPr lang="en-US" altLang="en-US" sz="4400">
                <a:latin typeface="Arial" panose="020B0604020202020204" pitchFamily="34" charset="0"/>
                <a:cs typeface="Arial" panose="020B0604020202020204" pitchFamily="34" charset="0"/>
              </a:rPr>
            </a:br>
            <a:r>
              <a:rPr lang="en-US" altLang="en-US" sz="4400">
                <a:latin typeface="Arial" panose="020B0604020202020204" pitchFamily="34" charset="0"/>
                <a:cs typeface="Arial" panose="020B0604020202020204" pitchFamily="34" charset="0"/>
              </a:rPr>
              <a:t>What’s Really Affecting Our Health?</a:t>
            </a:r>
          </a:p>
        </p:txBody>
      </p:sp>
      <p:sp>
        <p:nvSpPr>
          <p:cNvPr id="3" name="Subtitle 2"/>
          <p:cNvSpPr>
            <a:spLocks noGrp="1"/>
          </p:cNvSpPr>
          <p:nvPr>
            <p:ph type="subTitle" idx="1"/>
          </p:nvPr>
        </p:nvSpPr>
        <p:spPr>
          <a:xfrm>
            <a:off x="685800" y="4876800"/>
            <a:ext cx="7086600" cy="1260475"/>
          </a:xfrm>
        </p:spPr>
        <p:txBody>
          <a:bodyPr rtlCol="0"/>
          <a:lstStyle/>
          <a:p>
            <a:pPr algn="ctr" fontAlgn="auto">
              <a:spcAft>
                <a:spcPts val="0"/>
              </a:spcAft>
              <a:buFont typeface="Arial"/>
              <a:buNone/>
              <a:defRPr/>
            </a:pPr>
            <a:endParaRPr lang="en-US" dirty="0"/>
          </a:p>
          <a:p>
            <a:pPr algn="ctr" fontAlgn="auto">
              <a:spcAft>
                <a:spcPts val="0"/>
              </a:spcAft>
              <a:buFont typeface="Arial"/>
              <a:buNone/>
              <a:defRPr/>
            </a:pPr>
            <a:r>
              <a:rPr lang="en-US" dirty="0"/>
              <a:t>June 7, 2016</a:t>
            </a:r>
          </a:p>
        </p:txBody>
      </p:sp>
      <p:sp>
        <p:nvSpPr>
          <p:cNvPr id="31748" name="TextBox 3"/>
          <p:cNvSpPr txBox="1">
            <a:spLocks noChangeArrowheads="1"/>
          </p:cNvSpPr>
          <p:nvPr/>
        </p:nvSpPr>
        <p:spPr bwMode="auto">
          <a:xfrm>
            <a:off x="6400800" y="6137275"/>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chemeClr val="bg1"/>
                </a:solidFill>
              </a:rPr>
              <a:t>#nvhfsummit16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3400" y="152400"/>
            <a:ext cx="8229600" cy="655638"/>
          </a:xfrm>
        </p:spPr>
        <p:txBody>
          <a:bodyPr/>
          <a:lstStyle/>
          <a:p>
            <a:r>
              <a:rPr lang="en-US" altLang="en-US"/>
              <a:t>Infant Mortality</a:t>
            </a:r>
          </a:p>
        </p:txBody>
      </p:sp>
      <p:graphicFrame>
        <p:nvGraphicFramePr>
          <p:cNvPr id="49155" name="Content Placeholder 3"/>
          <p:cNvGraphicFramePr>
            <a:graphicFrameLocks noGrp="1" noChangeAspect="1"/>
          </p:cNvGraphicFramePr>
          <p:nvPr>
            <p:ph idx="1"/>
          </p:nvPr>
        </p:nvGraphicFramePr>
        <p:xfrm>
          <a:off x="838200" y="1066800"/>
          <a:ext cx="7391400" cy="5105400"/>
        </p:xfrm>
        <a:graphic>
          <a:graphicData uri="http://schemas.openxmlformats.org/presentationml/2006/ole">
            <mc:AlternateContent xmlns:mc="http://schemas.openxmlformats.org/markup-compatibility/2006">
              <mc:Choice xmlns:v="urn:schemas-microsoft-com:vml" Requires="v">
                <p:oleObj spid="_x0000_s71681" name="Worksheet" r:id="rId4" imgW="8336307" imgH="6339786" progId="Excel.Sheet.8">
                  <p:embed/>
                </p:oleObj>
              </mc:Choice>
              <mc:Fallback>
                <p:oleObj name="Worksheet" r:id="rId4" imgW="8336307" imgH="6339786" progId="Excel.Sheet.8">
                  <p:embed/>
                  <p:pic>
                    <p:nvPicPr>
                      <p:cNvPr id="49155" name="Content Placeholder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066800"/>
                        <a:ext cx="7391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6" name="Rectangle 4"/>
          <p:cNvSpPr>
            <a:spLocks noChangeArrowheads="1"/>
          </p:cNvSpPr>
          <p:nvPr/>
        </p:nvSpPr>
        <p:spPr bwMode="auto">
          <a:xfrm>
            <a:off x="50800" y="6170613"/>
            <a:ext cx="6959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a:solidFill>
                  <a:srgbClr val="4D4D4D"/>
                </a:solidFill>
                <a:latin typeface="Trebuchet MS" panose="020B0603020202020204" pitchFamily="34" charset="0"/>
              </a:defRPr>
            </a:lvl1pPr>
            <a:lvl2pPr marL="742950" indent="-285750">
              <a:spcBef>
                <a:spcPct val="20000"/>
              </a:spcBef>
              <a:buChar char="•"/>
              <a:defRPr sz="2400">
                <a:solidFill>
                  <a:srgbClr val="777777"/>
                </a:solidFill>
                <a:latin typeface="Trebuchet MS" panose="020B0603020202020204" pitchFamily="34" charset="0"/>
              </a:defRPr>
            </a:lvl2pPr>
            <a:lvl3pPr marL="1143000" indent="-228600">
              <a:spcBef>
                <a:spcPct val="20000"/>
              </a:spcBef>
              <a:buChar char="•"/>
              <a:defRPr sz="2400">
                <a:solidFill>
                  <a:srgbClr val="777777"/>
                </a:solidFill>
                <a:latin typeface="Trebuchet MS" panose="020B0603020202020204" pitchFamily="34" charset="0"/>
              </a:defRPr>
            </a:lvl3pPr>
            <a:lvl4pPr marL="1600200" indent="-228600">
              <a:spcBef>
                <a:spcPct val="20000"/>
              </a:spcBef>
              <a:buChar char="•"/>
              <a:defRPr sz="2400">
                <a:solidFill>
                  <a:srgbClr val="777777"/>
                </a:solidFill>
                <a:latin typeface="Trebuchet MS" panose="020B0603020202020204" pitchFamily="34" charset="0"/>
              </a:defRPr>
            </a:lvl4pPr>
            <a:lvl5pPr marL="2057400" indent="-228600">
              <a:spcBef>
                <a:spcPct val="20000"/>
              </a:spcBef>
              <a:buChar char="•"/>
              <a:defRPr sz="2400">
                <a:solidFill>
                  <a:srgbClr val="777777"/>
                </a:solidFill>
                <a:latin typeface="Trebuchet MS" panose="020B0603020202020204" pitchFamily="34" charset="0"/>
              </a:defRPr>
            </a:lvl5pPr>
            <a:lvl6pPr marL="2514600" indent="-228600" eaLnBrk="0" fontAlgn="base" hangingPunct="0">
              <a:spcBef>
                <a:spcPct val="20000"/>
              </a:spcBef>
              <a:spcAft>
                <a:spcPct val="0"/>
              </a:spcAft>
              <a:buChar char="•"/>
              <a:defRPr sz="2400">
                <a:solidFill>
                  <a:srgbClr val="777777"/>
                </a:solidFill>
                <a:latin typeface="Trebuchet MS" panose="020B0603020202020204" pitchFamily="34" charset="0"/>
              </a:defRPr>
            </a:lvl6pPr>
            <a:lvl7pPr marL="2971800" indent="-228600" eaLnBrk="0" fontAlgn="base" hangingPunct="0">
              <a:spcBef>
                <a:spcPct val="20000"/>
              </a:spcBef>
              <a:spcAft>
                <a:spcPct val="0"/>
              </a:spcAft>
              <a:buChar char="•"/>
              <a:defRPr sz="2400">
                <a:solidFill>
                  <a:srgbClr val="777777"/>
                </a:solidFill>
                <a:latin typeface="Trebuchet MS" panose="020B0603020202020204" pitchFamily="34" charset="0"/>
              </a:defRPr>
            </a:lvl7pPr>
            <a:lvl8pPr marL="3429000" indent="-228600" eaLnBrk="0" fontAlgn="base" hangingPunct="0">
              <a:spcBef>
                <a:spcPct val="20000"/>
              </a:spcBef>
              <a:spcAft>
                <a:spcPct val="0"/>
              </a:spcAft>
              <a:buChar char="•"/>
              <a:defRPr sz="2400">
                <a:solidFill>
                  <a:srgbClr val="777777"/>
                </a:solidFill>
                <a:latin typeface="Trebuchet MS" panose="020B0603020202020204" pitchFamily="34" charset="0"/>
              </a:defRPr>
            </a:lvl8pPr>
            <a:lvl9pPr marL="3886200" indent="-228600" eaLnBrk="0" fontAlgn="base" hangingPunct="0">
              <a:spcBef>
                <a:spcPct val="20000"/>
              </a:spcBef>
              <a:spcAft>
                <a:spcPct val="0"/>
              </a:spcAft>
              <a:buChar char="•"/>
              <a:defRPr sz="2400">
                <a:solidFill>
                  <a:srgbClr val="777777"/>
                </a:solidFill>
                <a:latin typeface="Trebuchet MS" panose="020B0603020202020204" pitchFamily="34" charset="0"/>
              </a:defRPr>
            </a:lvl9pPr>
          </a:lstStyle>
          <a:p>
            <a:pPr>
              <a:spcBef>
                <a:spcPct val="0"/>
              </a:spcBef>
            </a:pPr>
            <a:r>
              <a:rPr lang="en-US" altLang="en-US" sz="1200">
                <a:solidFill>
                  <a:schemeClr val="tx1"/>
                </a:solidFill>
                <a:latin typeface="Arial" panose="020B0604020202020204" pitchFamily="34" charset="0"/>
              </a:rPr>
              <a:t>Source: VDH Division of Health Statistics, compiled by the Division of Policy &amp; Evaluation, Office of Family Health Services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nvGraphicFramePr>
        <p:xfrm>
          <a:off x="304800" y="1219200"/>
          <a:ext cx="86106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3962400" y="3429000"/>
            <a:ext cx="1219200" cy="76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HOI</a:t>
            </a:r>
          </a:p>
        </p:txBody>
      </p:sp>
      <p:cxnSp>
        <p:nvCxnSpPr>
          <p:cNvPr id="11" name="Straight Arrow Connector 10"/>
          <p:cNvCxnSpPr/>
          <p:nvPr/>
        </p:nvCxnSpPr>
        <p:spPr>
          <a:xfrm>
            <a:off x="4648200" y="1828800"/>
            <a:ext cx="0" cy="1524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029200" y="2133600"/>
            <a:ext cx="609600" cy="1219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257800" y="2743200"/>
            <a:ext cx="1143000" cy="76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257800" y="3962400"/>
            <a:ext cx="1143000" cy="76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181600" y="4267200"/>
            <a:ext cx="685800" cy="10668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038600" y="4267200"/>
            <a:ext cx="304800" cy="1600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3276600" y="4267200"/>
            <a:ext cx="762000" cy="10668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743200" y="3962400"/>
            <a:ext cx="1143000" cy="609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590800" y="3733800"/>
            <a:ext cx="12954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429000" y="2133600"/>
            <a:ext cx="914400" cy="1219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257800" y="3733800"/>
            <a:ext cx="12192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895600" y="2819400"/>
            <a:ext cx="1066800" cy="6858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4800600" y="4267200"/>
            <a:ext cx="381000" cy="1600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itle 30"/>
          <p:cNvSpPr>
            <a:spLocks noGrp="1"/>
          </p:cNvSpPr>
          <p:nvPr>
            <p:ph type="title"/>
          </p:nvPr>
        </p:nvSpPr>
        <p:spPr/>
        <p:txBody>
          <a:bodyPr>
            <a:normAutofit fontScale="90000"/>
          </a:bodyPr>
          <a:lstStyle/>
          <a:p>
            <a:pPr algn="ctr">
              <a:defRPr/>
            </a:pPr>
            <a:r>
              <a:rPr lang="en-US" b="1" dirty="0">
                <a:solidFill>
                  <a:schemeClr val="tx1"/>
                </a:solidFill>
                <a:latin typeface="Arial" panose="020B0604020202020204" pitchFamily="34" charset="0"/>
                <a:cs typeface="Arial" panose="020B0604020202020204" pitchFamily="34" charset="0"/>
              </a:rPr>
              <a:t>Health Opportunity Index</a:t>
            </a:r>
            <a:br>
              <a:rPr lang="en-US" b="1" dirty="0">
                <a:solidFill>
                  <a:schemeClr val="tx1"/>
                </a:solidFill>
                <a:latin typeface="Arial" panose="020B0604020202020204" pitchFamily="34" charset="0"/>
                <a:cs typeface="Arial" panose="020B0604020202020204" pitchFamily="34" charset="0"/>
              </a:rPr>
            </a:br>
            <a:endParaRPr lang="en-US" b="1" dirty="0">
              <a:solidFill>
                <a:schemeClr val="tx1"/>
              </a:solidFill>
            </a:endParaRP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20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2000"/>
                                        <p:tgtEl>
                                          <p:spTgt spid="32"/>
                                        </p:tgtEl>
                                      </p:cBhvr>
                                    </p:animEffec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childTnLst>
                                </p:cTn>
                              </p:par>
                              <p:par>
                                <p:cTn id="32" presetID="10"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20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2000"/>
                                        <p:tgtEl>
                                          <p:spTgt spid="3"/>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20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2000"/>
                                        <p:tgtEl>
                                          <p:spTgt spid="22"/>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463" y="228600"/>
            <a:ext cx="9144001"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2"/>
          <p:cNvSpPr txBox="1">
            <a:spLocks noChangeArrowheads="1"/>
          </p:cNvSpPr>
          <p:nvPr/>
        </p:nvSpPr>
        <p:spPr bwMode="auto">
          <a:xfrm>
            <a:off x="2209800" y="5873750"/>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a:solidFill>
                  <a:srgbClr val="4D4D4D"/>
                </a:solidFill>
                <a:latin typeface="Trebuchet MS" panose="020B0603020202020204" pitchFamily="34" charset="0"/>
              </a:defRPr>
            </a:lvl1pPr>
            <a:lvl2pPr marL="742950" indent="-285750">
              <a:spcBef>
                <a:spcPct val="20000"/>
              </a:spcBef>
              <a:buChar char="•"/>
              <a:defRPr sz="2400">
                <a:solidFill>
                  <a:srgbClr val="777777"/>
                </a:solidFill>
                <a:latin typeface="Trebuchet MS" panose="020B0603020202020204" pitchFamily="34" charset="0"/>
              </a:defRPr>
            </a:lvl2pPr>
            <a:lvl3pPr marL="1143000" indent="-228600">
              <a:spcBef>
                <a:spcPct val="20000"/>
              </a:spcBef>
              <a:buChar char="•"/>
              <a:defRPr sz="2400">
                <a:solidFill>
                  <a:srgbClr val="777777"/>
                </a:solidFill>
                <a:latin typeface="Trebuchet MS" panose="020B0603020202020204" pitchFamily="34" charset="0"/>
              </a:defRPr>
            </a:lvl3pPr>
            <a:lvl4pPr marL="1600200" indent="-228600">
              <a:spcBef>
                <a:spcPct val="20000"/>
              </a:spcBef>
              <a:buChar char="•"/>
              <a:defRPr sz="2400">
                <a:solidFill>
                  <a:srgbClr val="777777"/>
                </a:solidFill>
                <a:latin typeface="Trebuchet MS" panose="020B0603020202020204" pitchFamily="34" charset="0"/>
              </a:defRPr>
            </a:lvl4pPr>
            <a:lvl5pPr marL="2057400" indent="-228600">
              <a:spcBef>
                <a:spcPct val="20000"/>
              </a:spcBef>
              <a:buChar char="•"/>
              <a:defRPr sz="2400">
                <a:solidFill>
                  <a:srgbClr val="777777"/>
                </a:solidFill>
                <a:latin typeface="Trebuchet MS" panose="020B0603020202020204" pitchFamily="34" charset="0"/>
              </a:defRPr>
            </a:lvl5pPr>
            <a:lvl6pPr marL="2514600" indent="-228600" eaLnBrk="0" fontAlgn="base" hangingPunct="0">
              <a:spcBef>
                <a:spcPct val="20000"/>
              </a:spcBef>
              <a:spcAft>
                <a:spcPct val="0"/>
              </a:spcAft>
              <a:buChar char="•"/>
              <a:defRPr sz="2400">
                <a:solidFill>
                  <a:srgbClr val="777777"/>
                </a:solidFill>
                <a:latin typeface="Trebuchet MS" panose="020B0603020202020204" pitchFamily="34" charset="0"/>
              </a:defRPr>
            </a:lvl6pPr>
            <a:lvl7pPr marL="2971800" indent="-228600" eaLnBrk="0" fontAlgn="base" hangingPunct="0">
              <a:spcBef>
                <a:spcPct val="20000"/>
              </a:spcBef>
              <a:spcAft>
                <a:spcPct val="0"/>
              </a:spcAft>
              <a:buChar char="•"/>
              <a:defRPr sz="2400">
                <a:solidFill>
                  <a:srgbClr val="777777"/>
                </a:solidFill>
                <a:latin typeface="Trebuchet MS" panose="020B0603020202020204" pitchFamily="34" charset="0"/>
              </a:defRPr>
            </a:lvl7pPr>
            <a:lvl8pPr marL="3429000" indent="-228600" eaLnBrk="0" fontAlgn="base" hangingPunct="0">
              <a:spcBef>
                <a:spcPct val="20000"/>
              </a:spcBef>
              <a:spcAft>
                <a:spcPct val="0"/>
              </a:spcAft>
              <a:buChar char="•"/>
              <a:defRPr sz="2400">
                <a:solidFill>
                  <a:srgbClr val="777777"/>
                </a:solidFill>
                <a:latin typeface="Trebuchet MS" panose="020B0603020202020204" pitchFamily="34" charset="0"/>
              </a:defRPr>
            </a:lvl8pPr>
            <a:lvl9pPr marL="3886200" indent="-228600" eaLnBrk="0" fontAlgn="base" hangingPunct="0">
              <a:spcBef>
                <a:spcPct val="20000"/>
              </a:spcBef>
              <a:spcAft>
                <a:spcPct val="0"/>
              </a:spcAft>
              <a:buChar char="•"/>
              <a:defRPr sz="2400">
                <a:solidFill>
                  <a:srgbClr val="777777"/>
                </a:solidFill>
                <a:latin typeface="Trebuchet MS" panose="020B0603020202020204" pitchFamily="34" charset="0"/>
              </a:defRPr>
            </a:lvl9pPr>
          </a:lstStyle>
          <a:p>
            <a:pPr>
              <a:spcBef>
                <a:spcPct val="0"/>
              </a:spcBef>
            </a:pPr>
            <a:r>
              <a:rPr lang="en-US" altLang="en-US" sz="1800">
                <a:solidFill>
                  <a:schemeClr val="tx1"/>
                </a:solidFill>
                <a:latin typeface="Arial" panose="020B0604020202020204" pitchFamily="34" charset="0"/>
                <a:hlinkClick r:id="rId4"/>
              </a:rPr>
              <a:t>https://www.vdh.virginia.gov/omhhe/hoi/</a:t>
            </a:r>
            <a:endParaRPr lang="en-US" altLang="en-US" sz="1800">
              <a:solidFill>
                <a:schemeClr val="tx1"/>
              </a:solidFill>
              <a:latin typeface="Arial" panose="020B0604020202020204" pitchFamily="34" charset="0"/>
            </a:endParaRPr>
          </a:p>
          <a:p>
            <a:pPr>
              <a:spcBef>
                <a:spcPct val="0"/>
              </a:spcBef>
            </a:pPr>
            <a:endParaRPr lang="en-US" altLang="en-US" sz="1800">
              <a:solidFill>
                <a:schemeClr val="tx1"/>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3"/>
          <p:cNvSpPr txBox="1">
            <a:spLocks noChangeArrowheads="1"/>
          </p:cNvSpPr>
          <p:nvPr/>
        </p:nvSpPr>
        <p:spPr bwMode="auto">
          <a:xfrm>
            <a:off x="381000" y="6248400"/>
            <a:ext cx="3128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a:solidFill>
                  <a:srgbClr val="4D4D4D"/>
                </a:solidFill>
                <a:latin typeface="Trebuchet MS" panose="020B0603020202020204" pitchFamily="34" charset="0"/>
              </a:defRPr>
            </a:lvl1pPr>
            <a:lvl2pPr marL="742950" indent="-285750">
              <a:spcBef>
                <a:spcPct val="20000"/>
              </a:spcBef>
              <a:buChar char="•"/>
              <a:defRPr sz="2400">
                <a:solidFill>
                  <a:srgbClr val="777777"/>
                </a:solidFill>
                <a:latin typeface="Trebuchet MS" panose="020B0603020202020204" pitchFamily="34" charset="0"/>
              </a:defRPr>
            </a:lvl2pPr>
            <a:lvl3pPr marL="1143000" indent="-228600">
              <a:spcBef>
                <a:spcPct val="20000"/>
              </a:spcBef>
              <a:buChar char="•"/>
              <a:defRPr sz="2400">
                <a:solidFill>
                  <a:srgbClr val="777777"/>
                </a:solidFill>
                <a:latin typeface="Trebuchet MS" panose="020B0603020202020204" pitchFamily="34" charset="0"/>
              </a:defRPr>
            </a:lvl3pPr>
            <a:lvl4pPr marL="1600200" indent="-228600">
              <a:spcBef>
                <a:spcPct val="20000"/>
              </a:spcBef>
              <a:buChar char="•"/>
              <a:defRPr sz="2400">
                <a:solidFill>
                  <a:srgbClr val="777777"/>
                </a:solidFill>
                <a:latin typeface="Trebuchet MS" panose="020B0603020202020204" pitchFamily="34" charset="0"/>
              </a:defRPr>
            </a:lvl4pPr>
            <a:lvl5pPr marL="2057400" indent="-228600">
              <a:spcBef>
                <a:spcPct val="20000"/>
              </a:spcBef>
              <a:buChar char="•"/>
              <a:defRPr sz="2400">
                <a:solidFill>
                  <a:srgbClr val="777777"/>
                </a:solidFill>
                <a:latin typeface="Trebuchet MS" panose="020B0603020202020204" pitchFamily="34" charset="0"/>
              </a:defRPr>
            </a:lvl5pPr>
            <a:lvl6pPr marL="2514600" indent="-228600" eaLnBrk="0" fontAlgn="base" hangingPunct="0">
              <a:spcBef>
                <a:spcPct val="20000"/>
              </a:spcBef>
              <a:spcAft>
                <a:spcPct val="0"/>
              </a:spcAft>
              <a:buChar char="•"/>
              <a:defRPr sz="2400">
                <a:solidFill>
                  <a:srgbClr val="777777"/>
                </a:solidFill>
                <a:latin typeface="Trebuchet MS" panose="020B0603020202020204" pitchFamily="34" charset="0"/>
              </a:defRPr>
            </a:lvl6pPr>
            <a:lvl7pPr marL="2971800" indent="-228600" eaLnBrk="0" fontAlgn="base" hangingPunct="0">
              <a:spcBef>
                <a:spcPct val="20000"/>
              </a:spcBef>
              <a:spcAft>
                <a:spcPct val="0"/>
              </a:spcAft>
              <a:buChar char="•"/>
              <a:defRPr sz="2400">
                <a:solidFill>
                  <a:srgbClr val="777777"/>
                </a:solidFill>
                <a:latin typeface="Trebuchet MS" panose="020B0603020202020204" pitchFamily="34" charset="0"/>
              </a:defRPr>
            </a:lvl7pPr>
            <a:lvl8pPr marL="3429000" indent="-228600" eaLnBrk="0" fontAlgn="base" hangingPunct="0">
              <a:spcBef>
                <a:spcPct val="20000"/>
              </a:spcBef>
              <a:spcAft>
                <a:spcPct val="0"/>
              </a:spcAft>
              <a:buChar char="•"/>
              <a:defRPr sz="2400">
                <a:solidFill>
                  <a:srgbClr val="777777"/>
                </a:solidFill>
                <a:latin typeface="Trebuchet MS" panose="020B0603020202020204" pitchFamily="34" charset="0"/>
              </a:defRPr>
            </a:lvl8pPr>
            <a:lvl9pPr marL="3886200" indent="-228600" eaLnBrk="0" fontAlgn="base" hangingPunct="0">
              <a:spcBef>
                <a:spcPct val="20000"/>
              </a:spcBef>
              <a:spcAft>
                <a:spcPct val="0"/>
              </a:spcAft>
              <a:buChar char="•"/>
              <a:defRPr sz="2400">
                <a:solidFill>
                  <a:srgbClr val="777777"/>
                </a:solidFill>
                <a:latin typeface="Trebuchet MS" panose="020B0603020202020204" pitchFamily="34" charset="0"/>
              </a:defRPr>
            </a:lvl9pPr>
          </a:lstStyle>
          <a:p>
            <a:pPr>
              <a:spcBef>
                <a:spcPct val="0"/>
              </a:spcBef>
            </a:pPr>
            <a:r>
              <a:rPr lang="en-US" altLang="en-US" sz="1800">
                <a:solidFill>
                  <a:schemeClr val="tx1"/>
                </a:solidFill>
                <a:latin typeface="Arial" panose="020B0604020202020204" pitchFamily="34" charset="0"/>
              </a:rPr>
              <a:t>* </a:t>
            </a:r>
            <a:r>
              <a:rPr lang="en-US" altLang="en-US" sz="1100" b="1" i="1">
                <a:solidFill>
                  <a:schemeClr val="tx1"/>
                </a:solidFill>
                <a:latin typeface="Arial" panose="020B0604020202020204" pitchFamily="34" charset="0"/>
              </a:rPr>
              <a:t>Per 100,000 Population ages 18 years and older</a:t>
            </a:r>
          </a:p>
        </p:txBody>
      </p:sp>
      <p:graphicFrame>
        <p:nvGraphicFramePr>
          <p:cNvPr id="55299" name="Chart 5"/>
          <p:cNvGraphicFramePr>
            <a:graphicFrameLocks/>
          </p:cNvGraphicFramePr>
          <p:nvPr/>
        </p:nvGraphicFramePr>
        <p:xfrm>
          <a:off x="406400" y="406400"/>
          <a:ext cx="7874000" cy="5892800"/>
        </p:xfrm>
        <a:graphic>
          <a:graphicData uri="http://schemas.openxmlformats.org/presentationml/2006/ole">
            <mc:AlternateContent xmlns:mc="http://schemas.openxmlformats.org/markup-compatibility/2006">
              <mc:Choice xmlns:v="urn:schemas-microsoft-com:vml" Requires="v">
                <p:oleObj spid="_x0000_s77825" r:id="rId4" imgW="7870618" imgH="5889246" progId="Excel.Chart.8">
                  <p:embed/>
                </p:oleObj>
              </mc:Choice>
              <mc:Fallback>
                <p:oleObj r:id="rId4" imgW="7870618" imgH="5889246" progId="Excel.Chart.8">
                  <p:embed/>
                  <p:pic>
                    <p:nvPicPr>
                      <p:cNvPr id="55299"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406400"/>
                        <a:ext cx="7874000"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3886200" y="5943600"/>
            <a:ext cx="1360488" cy="230188"/>
          </a:xfrm>
          <a:prstGeom prst="rect">
            <a:avLst/>
          </a:prstGeom>
          <a:solidFill>
            <a:schemeClr val="bg1"/>
          </a:solidFill>
        </p:spPr>
        <p:txBody>
          <a:bodyPr>
            <a:spAutoFit/>
          </a:bodyPr>
          <a:lstStyle/>
          <a:p>
            <a:pPr>
              <a:defRPr/>
            </a:pPr>
            <a:r>
              <a:rPr lang="en-US" sz="900" b="1" dirty="0">
                <a:latin typeface="+mn-lt"/>
              </a:rPr>
              <a:t>Moderate HOI Areas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1600200"/>
          <a:ext cx="84582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6"/>
          <p:cNvSpPr txBox="1">
            <a:spLocks noGrp="1"/>
          </p:cNvSpPr>
          <p:nvPr>
            <p:ph type="title"/>
          </p:nvPr>
        </p:nvSpPr>
        <p:spPr>
          <a:xfrm>
            <a:off x="860425" y="274638"/>
            <a:ext cx="7423150" cy="830262"/>
          </a:xfrm>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sz="4800" dirty="0"/>
              <a:t>The Geography of Inequality</a:t>
            </a:r>
          </a:p>
        </p:txBody>
      </p:sp>
      <p:sp>
        <p:nvSpPr>
          <p:cNvPr id="57348" name="TextBox 5"/>
          <p:cNvSpPr txBox="1">
            <a:spLocks noChangeArrowheads="1"/>
          </p:cNvSpPr>
          <p:nvPr/>
        </p:nvSpPr>
        <p:spPr bwMode="auto">
          <a:xfrm>
            <a:off x="2286000" y="1828800"/>
            <a:ext cx="4951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a:solidFill>
                  <a:srgbClr val="4D4D4D"/>
                </a:solidFill>
                <a:latin typeface="Trebuchet MS" panose="020B0603020202020204" pitchFamily="34" charset="0"/>
              </a:defRPr>
            </a:lvl1pPr>
            <a:lvl2pPr marL="742950" indent="-285750">
              <a:spcBef>
                <a:spcPct val="20000"/>
              </a:spcBef>
              <a:buChar char="•"/>
              <a:defRPr sz="2400">
                <a:solidFill>
                  <a:srgbClr val="777777"/>
                </a:solidFill>
                <a:latin typeface="Trebuchet MS" panose="020B0603020202020204" pitchFamily="34" charset="0"/>
              </a:defRPr>
            </a:lvl2pPr>
            <a:lvl3pPr marL="1143000" indent="-228600">
              <a:spcBef>
                <a:spcPct val="20000"/>
              </a:spcBef>
              <a:buChar char="•"/>
              <a:defRPr sz="2400">
                <a:solidFill>
                  <a:srgbClr val="777777"/>
                </a:solidFill>
                <a:latin typeface="Trebuchet MS" panose="020B0603020202020204" pitchFamily="34" charset="0"/>
              </a:defRPr>
            </a:lvl3pPr>
            <a:lvl4pPr marL="1600200" indent="-228600">
              <a:spcBef>
                <a:spcPct val="20000"/>
              </a:spcBef>
              <a:buChar char="•"/>
              <a:defRPr sz="2400">
                <a:solidFill>
                  <a:srgbClr val="777777"/>
                </a:solidFill>
                <a:latin typeface="Trebuchet MS" panose="020B0603020202020204" pitchFamily="34" charset="0"/>
              </a:defRPr>
            </a:lvl4pPr>
            <a:lvl5pPr marL="2057400" indent="-228600">
              <a:spcBef>
                <a:spcPct val="20000"/>
              </a:spcBef>
              <a:buChar char="•"/>
              <a:defRPr sz="2400">
                <a:solidFill>
                  <a:srgbClr val="777777"/>
                </a:solidFill>
                <a:latin typeface="Trebuchet MS" panose="020B0603020202020204" pitchFamily="34" charset="0"/>
              </a:defRPr>
            </a:lvl5pPr>
            <a:lvl6pPr marL="2514600" indent="-228600" eaLnBrk="0" fontAlgn="base" hangingPunct="0">
              <a:spcBef>
                <a:spcPct val="20000"/>
              </a:spcBef>
              <a:spcAft>
                <a:spcPct val="0"/>
              </a:spcAft>
              <a:buChar char="•"/>
              <a:defRPr sz="2400">
                <a:solidFill>
                  <a:srgbClr val="777777"/>
                </a:solidFill>
                <a:latin typeface="Trebuchet MS" panose="020B0603020202020204" pitchFamily="34" charset="0"/>
              </a:defRPr>
            </a:lvl6pPr>
            <a:lvl7pPr marL="2971800" indent="-228600" eaLnBrk="0" fontAlgn="base" hangingPunct="0">
              <a:spcBef>
                <a:spcPct val="20000"/>
              </a:spcBef>
              <a:spcAft>
                <a:spcPct val="0"/>
              </a:spcAft>
              <a:buChar char="•"/>
              <a:defRPr sz="2400">
                <a:solidFill>
                  <a:srgbClr val="777777"/>
                </a:solidFill>
                <a:latin typeface="Trebuchet MS" panose="020B0603020202020204" pitchFamily="34" charset="0"/>
              </a:defRPr>
            </a:lvl7pPr>
            <a:lvl8pPr marL="3429000" indent="-228600" eaLnBrk="0" fontAlgn="base" hangingPunct="0">
              <a:spcBef>
                <a:spcPct val="20000"/>
              </a:spcBef>
              <a:spcAft>
                <a:spcPct val="0"/>
              </a:spcAft>
              <a:buChar char="•"/>
              <a:defRPr sz="2400">
                <a:solidFill>
                  <a:srgbClr val="777777"/>
                </a:solidFill>
                <a:latin typeface="Trebuchet MS" panose="020B0603020202020204" pitchFamily="34" charset="0"/>
              </a:defRPr>
            </a:lvl8pPr>
            <a:lvl9pPr marL="3886200" indent="-228600" eaLnBrk="0" fontAlgn="base" hangingPunct="0">
              <a:spcBef>
                <a:spcPct val="20000"/>
              </a:spcBef>
              <a:spcAft>
                <a:spcPct val="0"/>
              </a:spcAft>
              <a:buChar char="•"/>
              <a:defRPr sz="2400">
                <a:solidFill>
                  <a:srgbClr val="777777"/>
                </a:solidFill>
                <a:latin typeface="Trebuchet MS" panose="020B0603020202020204" pitchFamily="34" charset="0"/>
              </a:defRPr>
            </a:lvl9pPr>
          </a:lstStyle>
          <a:p>
            <a:pPr>
              <a:spcBef>
                <a:spcPct val="0"/>
              </a:spcBef>
            </a:pPr>
            <a:r>
              <a:rPr lang="en-US" altLang="en-US" sz="1800" b="1">
                <a:solidFill>
                  <a:schemeClr val="tx1"/>
                </a:solidFill>
                <a:latin typeface="Arial" panose="020B0604020202020204" pitchFamily="34" charset="0"/>
              </a:rPr>
              <a:t>Avoidable Hospitalization Rate (Diabetes &amp; COPD)</a:t>
            </a:r>
          </a:p>
        </p:txBody>
      </p:sp>
      <p:sp>
        <p:nvSpPr>
          <p:cNvPr id="2" name="TextBox 1"/>
          <p:cNvSpPr txBox="1"/>
          <p:nvPr/>
        </p:nvSpPr>
        <p:spPr>
          <a:xfrm>
            <a:off x="7586663" y="3886200"/>
            <a:ext cx="1360487" cy="230188"/>
          </a:xfrm>
          <a:prstGeom prst="rect">
            <a:avLst/>
          </a:prstGeom>
          <a:solidFill>
            <a:schemeClr val="bg1"/>
          </a:solidFill>
        </p:spPr>
        <p:txBody>
          <a:bodyPr lIns="0">
            <a:spAutoFit/>
          </a:bodyPr>
          <a:lstStyle/>
          <a:p>
            <a:pPr>
              <a:defRPr/>
            </a:pPr>
            <a:r>
              <a:rPr lang="en-US" sz="900" b="1" dirty="0">
                <a:latin typeface="+mn-lt"/>
              </a:rPr>
              <a:t>Moderate HOI Areas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93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93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93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4"/>
          <p:cNvSpPr txBox="1">
            <a:spLocks noChangeArrowheads="1"/>
          </p:cNvSpPr>
          <p:nvPr/>
        </p:nvSpPr>
        <p:spPr bwMode="auto">
          <a:xfrm>
            <a:off x="0" y="6488113"/>
            <a:ext cx="1598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a:solidFill>
                  <a:srgbClr val="4D4D4D"/>
                </a:solidFill>
                <a:latin typeface="Trebuchet MS" panose="020B0603020202020204" pitchFamily="34" charset="0"/>
              </a:defRPr>
            </a:lvl1pPr>
            <a:lvl2pPr marL="742950" indent="-285750">
              <a:spcBef>
                <a:spcPct val="20000"/>
              </a:spcBef>
              <a:buChar char="•"/>
              <a:defRPr sz="2400">
                <a:solidFill>
                  <a:srgbClr val="777777"/>
                </a:solidFill>
                <a:latin typeface="Trebuchet MS" panose="020B0603020202020204" pitchFamily="34" charset="0"/>
              </a:defRPr>
            </a:lvl2pPr>
            <a:lvl3pPr marL="1143000" indent="-228600">
              <a:spcBef>
                <a:spcPct val="20000"/>
              </a:spcBef>
              <a:buChar char="•"/>
              <a:defRPr sz="2400">
                <a:solidFill>
                  <a:srgbClr val="777777"/>
                </a:solidFill>
                <a:latin typeface="Trebuchet MS" panose="020B0603020202020204" pitchFamily="34" charset="0"/>
              </a:defRPr>
            </a:lvl3pPr>
            <a:lvl4pPr marL="1600200" indent="-228600">
              <a:spcBef>
                <a:spcPct val="20000"/>
              </a:spcBef>
              <a:buChar char="•"/>
              <a:defRPr sz="2400">
                <a:solidFill>
                  <a:srgbClr val="777777"/>
                </a:solidFill>
                <a:latin typeface="Trebuchet MS" panose="020B0603020202020204" pitchFamily="34" charset="0"/>
              </a:defRPr>
            </a:lvl4pPr>
            <a:lvl5pPr marL="2057400" indent="-228600">
              <a:spcBef>
                <a:spcPct val="20000"/>
              </a:spcBef>
              <a:buChar char="•"/>
              <a:defRPr sz="2400">
                <a:solidFill>
                  <a:srgbClr val="777777"/>
                </a:solidFill>
                <a:latin typeface="Trebuchet MS" panose="020B0603020202020204" pitchFamily="34" charset="0"/>
              </a:defRPr>
            </a:lvl5pPr>
            <a:lvl6pPr marL="2514600" indent="-228600" eaLnBrk="0" fontAlgn="base" hangingPunct="0">
              <a:spcBef>
                <a:spcPct val="20000"/>
              </a:spcBef>
              <a:spcAft>
                <a:spcPct val="0"/>
              </a:spcAft>
              <a:buChar char="•"/>
              <a:defRPr sz="2400">
                <a:solidFill>
                  <a:srgbClr val="777777"/>
                </a:solidFill>
                <a:latin typeface="Trebuchet MS" panose="020B0603020202020204" pitchFamily="34" charset="0"/>
              </a:defRPr>
            </a:lvl6pPr>
            <a:lvl7pPr marL="2971800" indent="-228600" eaLnBrk="0" fontAlgn="base" hangingPunct="0">
              <a:spcBef>
                <a:spcPct val="20000"/>
              </a:spcBef>
              <a:spcAft>
                <a:spcPct val="0"/>
              </a:spcAft>
              <a:buChar char="•"/>
              <a:defRPr sz="2400">
                <a:solidFill>
                  <a:srgbClr val="777777"/>
                </a:solidFill>
                <a:latin typeface="Trebuchet MS" panose="020B0603020202020204" pitchFamily="34" charset="0"/>
              </a:defRPr>
            </a:lvl7pPr>
            <a:lvl8pPr marL="3429000" indent="-228600" eaLnBrk="0" fontAlgn="base" hangingPunct="0">
              <a:spcBef>
                <a:spcPct val="20000"/>
              </a:spcBef>
              <a:spcAft>
                <a:spcPct val="0"/>
              </a:spcAft>
              <a:buChar char="•"/>
              <a:defRPr sz="2400">
                <a:solidFill>
                  <a:srgbClr val="777777"/>
                </a:solidFill>
                <a:latin typeface="Trebuchet MS" panose="020B0603020202020204" pitchFamily="34" charset="0"/>
              </a:defRPr>
            </a:lvl8pPr>
            <a:lvl9pPr marL="3886200" indent="-228600" eaLnBrk="0" fontAlgn="base" hangingPunct="0">
              <a:spcBef>
                <a:spcPct val="20000"/>
              </a:spcBef>
              <a:spcAft>
                <a:spcPct val="0"/>
              </a:spcAft>
              <a:buChar char="•"/>
              <a:defRPr sz="2400">
                <a:solidFill>
                  <a:srgbClr val="777777"/>
                </a:solidFill>
                <a:latin typeface="Trebuchet MS" panose="020B0603020202020204" pitchFamily="34" charset="0"/>
              </a:defRPr>
            </a:lvl9pPr>
          </a:lstStyle>
          <a:p>
            <a:pPr>
              <a:spcBef>
                <a:spcPct val="0"/>
              </a:spcBef>
            </a:pPr>
            <a:r>
              <a:rPr lang="en-US" altLang="en-US" sz="1800">
                <a:solidFill>
                  <a:schemeClr val="tx1"/>
                </a:solidFill>
                <a:latin typeface="Arial" panose="020B0604020202020204" pitchFamily="34" charset="0"/>
              </a:rPr>
              <a:t>*</a:t>
            </a:r>
            <a:r>
              <a:rPr lang="en-US" altLang="en-US" sz="900" b="1" i="1">
                <a:solidFill>
                  <a:schemeClr val="tx1"/>
                </a:solidFill>
                <a:latin typeface="Arial" panose="020B0604020202020204" pitchFamily="34" charset="0"/>
              </a:rPr>
              <a:t>Average Years of Schooling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ctrTitle"/>
          </p:nvPr>
        </p:nvSpPr>
        <p:spPr/>
        <p:txBody>
          <a:bodyPr/>
          <a:lstStyle/>
          <a:p>
            <a:pPr algn="ctr"/>
            <a:r>
              <a:rPr lang="en-US" altLang="en-US" b="1"/>
              <a:t>Intentional Design:  </a:t>
            </a:r>
            <a:br>
              <a:rPr lang="en-US" altLang="en-US" b="1"/>
            </a:br>
            <a:r>
              <a:rPr lang="en-US" altLang="en-US" b="1"/>
              <a:t>A Population Health Approach</a:t>
            </a:r>
          </a:p>
        </p:txBody>
      </p:sp>
      <p:sp>
        <p:nvSpPr>
          <p:cNvPr id="65539" name="Subtitle 1"/>
          <p:cNvSpPr>
            <a:spLocks noGrp="1"/>
          </p:cNvSpPr>
          <p:nvPr>
            <p:ph type="subTitle" idx="1"/>
          </p:nvPr>
        </p:nvSpPr>
        <p:spPr/>
        <p:txBody>
          <a:bodyPr/>
          <a:lstStyle/>
          <a:p>
            <a:endParaRPr lang="en-US" altLang="en-US" sz="3200">
              <a:solidFill>
                <a:schemeClr val="tx1"/>
              </a:solidFill>
            </a:endParaRPr>
          </a:p>
        </p:txBody>
      </p:sp>
      <p:sp>
        <p:nvSpPr>
          <p:cNvPr id="65540" name="Slide Number Placeholder 1"/>
          <p:cNvSpPr txBox="1">
            <a:spLocks/>
          </p:cNvSpPr>
          <p:nvPr/>
        </p:nvSpPr>
        <p:spPr bwMode="auto">
          <a:xfrm>
            <a:off x="0" y="6553200"/>
            <a:ext cx="2030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rgbClr val="4D4D4D"/>
                </a:solidFill>
                <a:latin typeface="Trebuchet MS" panose="020B0603020202020204" pitchFamily="34" charset="0"/>
              </a:defRPr>
            </a:lvl1pPr>
            <a:lvl2pPr marL="742950" indent="-285750">
              <a:spcBef>
                <a:spcPct val="20000"/>
              </a:spcBef>
              <a:buChar char="•"/>
              <a:defRPr sz="2400">
                <a:solidFill>
                  <a:srgbClr val="777777"/>
                </a:solidFill>
                <a:latin typeface="Trebuchet MS" panose="020B0603020202020204" pitchFamily="34" charset="0"/>
              </a:defRPr>
            </a:lvl2pPr>
            <a:lvl3pPr marL="1143000" indent="-228600">
              <a:spcBef>
                <a:spcPct val="20000"/>
              </a:spcBef>
              <a:buChar char="•"/>
              <a:defRPr sz="2400">
                <a:solidFill>
                  <a:srgbClr val="777777"/>
                </a:solidFill>
                <a:latin typeface="Trebuchet MS" panose="020B0603020202020204" pitchFamily="34" charset="0"/>
              </a:defRPr>
            </a:lvl3pPr>
            <a:lvl4pPr marL="1600200" indent="-228600">
              <a:spcBef>
                <a:spcPct val="20000"/>
              </a:spcBef>
              <a:buChar char="•"/>
              <a:defRPr sz="2400">
                <a:solidFill>
                  <a:srgbClr val="777777"/>
                </a:solidFill>
                <a:latin typeface="Trebuchet MS" panose="020B0603020202020204" pitchFamily="34" charset="0"/>
              </a:defRPr>
            </a:lvl4pPr>
            <a:lvl5pPr marL="2057400" indent="-228600">
              <a:spcBef>
                <a:spcPct val="20000"/>
              </a:spcBef>
              <a:buChar char="•"/>
              <a:defRPr sz="2400">
                <a:solidFill>
                  <a:srgbClr val="777777"/>
                </a:solidFill>
                <a:latin typeface="Trebuchet MS" panose="020B0603020202020204" pitchFamily="34" charset="0"/>
              </a:defRPr>
            </a:lvl5pPr>
            <a:lvl6pPr marL="2514600" indent="-228600" eaLnBrk="0" fontAlgn="base" hangingPunct="0">
              <a:spcBef>
                <a:spcPct val="20000"/>
              </a:spcBef>
              <a:spcAft>
                <a:spcPct val="0"/>
              </a:spcAft>
              <a:buChar char="•"/>
              <a:defRPr sz="2400">
                <a:solidFill>
                  <a:srgbClr val="777777"/>
                </a:solidFill>
                <a:latin typeface="Trebuchet MS" panose="020B0603020202020204" pitchFamily="34" charset="0"/>
              </a:defRPr>
            </a:lvl6pPr>
            <a:lvl7pPr marL="2971800" indent="-228600" eaLnBrk="0" fontAlgn="base" hangingPunct="0">
              <a:spcBef>
                <a:spcPct val="20000"/>
              </a:spcBef>
              <a:spcAft>
                <a:spcPct val="0"/>
              </a:spcAft>
              <a:buChar char="•"/>
              <a:defRPr sz="2400">
                <a:solidFill>
                  <a:srgbClr val="777777"/>
                </a:solidFill>
                <a:latin typeface="Trebuchet MS" panose="020B0603020202020204" pitchFamily="34" charset="0"/>
              </a:defRPr>
            </a:lvl7pPr>
            <a:lvl8pPr marL="3429000" indent="-228600" eaLnBrk="0" fontAlgn="base" hangingPunct="0">
              <a:spcBef>
                <a:spcPct val="20000"/>
              </a:spcBef>
              <a:spcAft>
                <a:spcPct val="0"/>
              </a:spcAft>
              <a:buChar char="•"/>
              <a:defRPr sz="2400">
                <a:solidFill>
                  <a:srgbClr val="777777"/>
                </a:solidFill>
                <a:latin typeface="Trebuchet MS" panose="020B0603020202020204" pitchFamily="34" charset="0"/>
              </a:defRPr>
            </a:lvl8pPr>
            <a:lvl9pPr marL="3886200" indent="-228600" eaLnBrk="0" fontAlgn="base" hangingPunct="0">
              <a:spcBef>
                <a:spcPct val="20000"/>
              </a:spcBef>
              <a:spcAft>
                <a:spcPct val="0"/>
              </a:spcAft>
              <a:buChar char="•"/>
              <a:defRPr sz="2400">
                <a:solidFill>
                  <a:srgbClr val="777777"/>
                </a:solidFill>
                <a:latin typeface="Trebuchet MS" panose="020B0603020202020204" pitchFamily="34" charset="0"/>
              </a:defRPr>
            </a:lvl9pPr>
          </a:lstStyle>
          <a:p>
            <a:pPr>
              <a:spcBef>
                <a:spcPct val="0"/>
              </a:spcBef>
            </a:pPr>
            <a:fld id="{CCB33A32-67AC-4F90-A464-4A76F833A0E0}" type="slidenum">
              <a:rPr lang="en-US" altLang="en-US" sz="1600">
                <a:solidFill>
                  <a:schemeClr val="tx1"/>
                </a:solidFill>
                <a:latin typeface="Arial" panose="020B0604020202020204" pitchFamily="34" charset="0"/>
              </a:rPr>
              <a:pPr>
                <a:spcBef>
                  <a:spcPct val="0"/>
                </a:spcBef>
              </a:pPr>
              <a:t>18</a:t>
            </a:fld>
            <a:endParaRPr lang="en-US" altLang="en-US" sz="600">
              <a:solidFill>
                <a:schemeClr val="tx1"/>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95300" y="3810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587" name="TextBox 4"/>
          <p:cNvSpPr txBox="1">
            <a:spLocks noChangeArrowheads="1"/>
          </p:cNvSpPr>
          <p:nvPr/>
        </p:nvSpPr>
        <p:spPr bwMode="auto">
          <a:xfrm>
            <a:off x="3810000" y="2449513"/>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a:solidFill>
                  <a:srgbClr val="4D4D4D"/>
                </a:solidFill>
                <a:latin typeface="Trebuchet MS" panose="020B0603020202020204" pitchFamily="34" charset="0"/>
              </a:defRPr>
            </a:lvl1pPr>
            <a:lvl2pPr marL="742950" indent="-285750">
              <a:spcBef>
                <a:spcPct val="20000"/>
              </a:spcBef>
              <a:buChar char="•"/>
              <a:defRPr sz="2400">
                <a:solidFill>
                  <a:srgbClr val="777777"/>
                </a:solidFill>
                <a:latin typeface="Trebuchet MS" panose="020B0603020202020204" pitchFamily="34" charset="0"/>
              </a:defRPr>
            </a:lvl2pPr>
            <a:lvl3pPr marL="1143000" indent="-228600">
              <a:spcBef>
                <a:spcPct val="20000"/>
              </a:spcBef>
              <a:buChar char="•"/>
              <a:defRPr sz="2400">
                <a:solidFill>
                  <a:srgbClr val="777777"/>
                </a:solidFill>
                <a:latin typeface="Trebuchet MS" panose="020B0603020202020204" pitchFamily="34" charset="0"/>
              </a:defRPr>
            </a:lvl3pPr>
            <a:lvl4pPr marL="1600200" indent="-228600">
              <a:spcBef>
                <a:spcPct val="20000"/>
              </a:spcBef>
              <a:buChar char="•"/>
              <a:defRPr sz="2400">
                <a:solidFill>
                  <a:srgbClr val="777777"/>
                </a:solidFill>
                <a:latin typeface="Trebuchet MS" panose="020B0603020202020204" pitchFamily="34" charset="0"/>
              </a:defRPr>
            </a:lvl4pPr>
            <a:lvl5pPr marL="2057400" indent="-228600">
              <a:spcBef>
                <a:spcPct val="20000"/>
              </a:spcBef>
              <a:buChar char="•"/>
              <a:defRPr sz="2400">
                <a:solidFill>
                  <a:srgbClr val="777777"/>
                </a:solidFill>
                <a:latin typeface="Trebuchet MS" panose="020B0603020202020204" pitchFamily="34" charset="0"/>
              </a:defRPr>
            </a:lvl5pPr>
            <a:lvl6pPr marL="2514600" indent="-228600" eaLnBrk="0" fontAlgn="base" hangingPunct="0">
              <a:spcBef>
                <a:spcPct val="20000"/>
              </a:spcBef>
              <a:spcAft>
                <a:spcPct val="0"/>
              </a:spcAft>
              <a:buChar char="•"/>
              <a:defRPr sz="2400">
                <a:solidFill>
                  <a:srgbClr val="777777"/>
                </a:solidFill>
                <a:latin typeface="Trebuchet MS" panose="020B0603020202020204" pitchFamily="34" charset="0"/>
              </a:defRPr>
            </a:lvl6pPr>
            <a:lvl7pPr marL="2971800" indent="-228600" eaLnBrk="0" fontAlgn="base" hangingPunct="0">
              <a:spcBef>
                <a:spcPct val="20000"/>
              </a:spcBef>
              <a:spcAft>
                <a:spcPct val="0"/>
              </a:spcAft>
              <a:buChar char="•"/>
              <a:defRPr sz="2400">
                <a:solidFill>
                  <a:srgbClr val="777777"/>
                </a:solidFill>
                <a:latin typeface="Trebuchet MS" panose="020B0603020202020204" pitchFamily="34" charset="0"/>
              </a:defRPr>
            </a:lvl7pPr>
            <a:lvl8pPr marL="3429000" indent="-228600" eaLnBrk="0" fontAlgn="base" hangingPunct="0">
              <a:spcBef>
                <a:spcPct val="20000"/>
              </a:spcBef>
              <a:spcAft>
                <a:spcPct val="0"/>
              </a:spcAft>
              <a:buChar char="•"/>
              <a:defRPr sz="2400">
                <a:solidFill>
                  <a:srgbClr val="777777"/>
                </a:solidFill>
                <a:latin typeface="Trebuchet MS" panose="020B0603020202020204" pitchFamily="34" charset="0"/>
              </a:defRPr>
            </a:lvl8pPr>
            <a:lvl9pPr marL="3886200" indent="-228600" eaLnBrk="0" fontAlgn="base" hangingPunct="0">
              <a:spcBef>
                <a:spcPct val="20000"/>
              </a:spcBef>
              <a:spcAft>
                <a:spcPct val="0"/>
              </a:spcAft>
              <a:buChar char="•"/>
              <a:defRPr sz="2400">
                <a:solidFill>
                  <a:srgbClr val="777777"/>
                </a:solidFill>
                <a:latin typeface="Trebuchet MS" panose="020B0603020202020204" pitchFamily="34" charset="0"/>
              </a:defRPr>
            </a:lvl9pPr>
          </a:lstStyle>
          <a:p>
            <a:pPr algn="ctr">
              <a:spcBef>
                <a:spcPct val="0"/>
              </a:spcBef>
            </a:pPr>
            <a:r>
              <a:rPr lang="en-US" altLang="en-US" sz="1800" b="1">
                <a:solidFill>
                  <a:schemeClr val="tx1"/>
                </a:solidFill>
                <a:latin typeface="Arial" panose="020B0604020202020204" pitchFamily="34" charset="0"/>
              </a:rPr>
              <a:t>Strong Start for All Children</a:t>
            </a:r>
          </a:p>
        </p:txBody>
      </p:sp>
      <p:sp>
        <p:nvSpPr>
          <p:cNvPr id="6" name="Horizontal Scroll 5"/>
          <p:cNvSpPr/>
          <p:nvPr/>
        </p:nvSpPr>
        <p:spPr>
          <a:xfrm>
            <a:off x="1524000" y="5257800"/>
            <a:ext cx="6705600" cy="914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HEALTHY CONNECTED COMMUNITY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685800" y="1524000"/>
            <a:ext cx="7772400" cy="1470025"/>
          </a:xfrm>
        </p:spPr>
        <p:txBody>
          <a:bodyPr/>
          <a:lstStyle/>
          <a:p>
            <a:pPr algn="ctr"/>
            <a:r>
              <a:rPr lang="en-US" altLang="en-US" sz="4800" b="1"/>
              <a:t>Intentionally Designing Health and Well-Being in Northern Virginia</a:t>
            </a:r>
          </a:p>
        </p:txBody>
      </p:sp>
      <p:sp>
        <p:nvSpPr>
          <p:cNvPr id="3" name="Subtitle 2"/>
          <p:cNvSpPr>
            <a:spLocks noGrp="1"/>
          </p:cNvSpPr>
          <p:nvPr>
            <p:ph type="subTitle" idx="1"/>
          </p:nvPr>
        </p:nvSpPr>
        <p:spPr>
          <a:xfrm>
            <a:off x="1219200" y="3886200"/>
            <a:ext cx="7010400" cy="1752600"/>
          </a:xfrm>
        </p:spPr>
        <p:txBody>
          <a:bodyPr>
            <a:normAutofit/>
          </a:bodyPr>
          <a:lstStyle/>
          <a:p>
            <a:pPr>
              <a:defRPr/>
            </a:pPr>
            <a:r>
              <a:rPr lang="en-US" sz="2800" b="1" dirty="0">
                <a:solidFill>
                  <a:schemeClr val="bg2">
                    <a:lumMod val="10000"/>
                  </a:schemeClr>
                </a:solidFill>
              </a:rPr>
              <a:t>Marissa J. Levine, MD, MPH, FAAFP</a:t>
            </a:r>
          </a:p>
          <a:p>
            <a:pPr>
              <a:defRPr/>
            </a:pPr>
            <a:r>
              <a:rPr lang="en-US" sz="2800" b="1" dirty="0">
                <a:solidFill>
                  <a:schemeClr val="bg2">
                    <a:lumMod val="10000"/>
                  </a:schemeClr>
                </a:solidFill>
              </a:rPr>
              <a:t>Virginia State Health Commissioner</a:t>
            </a:r>
          </a:p>
          <a:p>
            <a:pPr>
              <a:defRPr/>
            </a:pPr>
            <a:r>
              <a:rPr lang="en-US" altLang="en-US" sz="2800" b="1" dirty="0">
                <a:solidFill>
                  <a:schemeClr val="tx1"/>
                </a:solidFill>
              </a:rPr>
              <a:t>The Virginia Department of Health</a:t>
            </a:r>
            <a:endParaRPr lang="en-US" sz="2800" b="1"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304800"/>
            <a:ext cx="7905750" cy="5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Box 1"/>
          <p:cNvSpPr txBox="1">
            <a:spLocks noChangeArrowheads="1"/>
          </p:cNvSpPr>
          <p:nvPr/>
        </p:nvSpPr>
        <p:spPr bwMode="auto">
          <a:xfrm>
            <a:off x="1371600" y="6042025"/>
            <a:ext cx="609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a:solidFill>
                  <a:srgbClr val="4D4D4D"/>
                </a:solidFill>
                <a:latin typeface="Trebuchet MS" panose="020B0603020202020204" pitchFamily="34" charset="0"/>
              </a:defRPr>
            </a:lvl1pPr>
            <a:lvl2pPr marL="742950" indent="-285750">
              <a:spcBef>
                <a:spcPct val="20000"/>
              </a:spcBef>
              <a:buChar char="•"/>
              <a:defRPr sz="2400">
                <a:solidFill>
                  <a:srgbClr val="777777"/>
                </a:solidFill>
                <a:latin typeface="Trebuchet MS" panose="020B0603020202020204" pitchFamily="34" charset="0"/>
              </a:defRPr>
            </a:lvl2pPr>
            <a:lvl3pPr marL="1143000" indent="-228600">
              <a:spcBef>
                <a:spcPct val="20000"/>
              </a:spcBef>
              <a:buChar char="•"/>
              <a:defRPr sz="2400">
                <a:solidFill>
                  <a:srgbClr val="777777"/>
                </a:solidFill>
                <a:latin typeface="Trebuchet MS" panose="020B0603020202020204" pitchFamily="34" charset="0"/>
              </a:defRPr>
            </a:lvl3pPr>
            <a:lvl4pPr marL="1600200" indent="-228600">
              <a:spcBef>
                <a:spcPct val="20000"/>
              </a:spcBef>
              <a:buChar char="•"/>
              <a:defRPr sz="2400">
                <a:solidFill>
                  <a:srgbClr val="777777"/>
                </a:solidFill>
                <a:latin typeface="Trebuchet MS" panose="020B0603020202020204" pitchFamily="34" charset="0"/>
              </a:defRPr>
            </a:lvl4pPr>
            <a:lvl5pPr marL="2057400" indent="-228600">
              <a:spcBef>
                <a:spcPct val="20000"/>
              </a:spcBef>
              <a:buChar char="•"/>
              <a:defRPr sz="2400">
                <a:solidFill>
                  <a:srgbClr val="777777"/>
                </a:solidFill>
                <a:latin typeface="Trebuchet MS" panose="020B0603020202020204" pitchFamily="34" charset="0"/>
              </a:defRPr>
            </a:lvl5pPr>
            <a:lvl6pPr marL="2514600" indent="-228600" eaLnBrk="0" fontAlgn="base" hangingPunct="0">
              <a:spcBef>
                <a:spcPct val="20000"/>
              </a:spcBef>
              <a:spcAft>
                <a:spcPct val="0"/>
              </a:spcAft>
              <a:buChar char="•"/>
              <a:defRPr sz="2400">
                <a:solidFill>
                  <a:srgbClr val="777777"/>
                </a:solidFill>
                <a:latin typeface="Trebuchet MS" panose="020B0603020202020204" pitchFamily="34" charset="0"/>
              </a:defRPr>
            </a:lvl6pPr>
            <a:lvl7pPr marL="2971800" indent="-228600" eaLnBrk="0" fontAlgn="base" hangingPunct="0">
              <a:spcBef>
                <a:spcPct val="20000"/>
              </a:spcBef>
              <a:spcAft>
                <a:spcPct val="0"/>
              </a:spcAft>
              <a:buChar char="•"/>
              <a:defRPr sz="2400">
                <a:solidFill>
                  <a:srgbClr val="777777"/>
                </a:solidFill>
                <a:latin typeface="Trebuchet MS" panose="020B0603020202020204" pitchFamily="34" charset="0"/>
              </a:defRPr>
            </a:lvl7pPr>
            <a:lvl8pPr marL="3429000" indent="-228600" eaLnBrk="0" fontAlgn="base" hangingPunct="0">
              <a:spcBef>
                <a:spcPct val="20000"/>
              </a:spcBef>
              <a:spcAft>
                <a:spcPct val="0"/>
              </a:spcAft>
              <a:buChar char="•"/>
              <a:defRPr sz="2400">
                <a:solidFill>
                  <a:srgbClr val="777777"/>
                </a:solidFill>
                <a:latin typeface="Trebuchet MS" panose="020B0603020202020204" pitchFamily="34" charset="0"/>
              </a:defRPr>
            </a:lvl8pPr>
            <a:lvl9pPr marL="3886200" indent="-228600" eaLnBrk="0" fontAlgn="base" hangingPunct="0">
              <a:spcBef>
                <a:spcPct val="20000"/>
              </a:spcBef>
              <a:spcAft>
                <a:spcPct val="0"/>
              </a:spcAft>
              <a:buChar char="•"/>
              <a:defRPr sz="2400">
                <a:solidFill>
                  <a:srgbClr val="777777"/>
                </a:solidFill>
                <a:latin typeface="Trebuchet MS" panose="020B0603020202020204" pitchFamily="34" charset="0"/>
              </a:defRPr>
            </a:lvl9pPr>
          </a:lstStyle>
          <a:p>
            <a:pPr algn="ctr">
              <a:spcBef>
                <a:spcPct val="0"/>
              </a:spcBef>
            </a:pPr>
            <a:r>
              <a:rPr lang="en-US" altLang="en-US" sz="1800">
                <a:solidFill>
                  <a:schemeClr val="tx1"/>
                </a:solidFill>
                <a:latin typeface="Arial" panose="020B0604020202020204" pitchFamily="34" charset="0"/>
              </a:rPr>
              <a:t>http://www.vdh.virginia.gov/Administration/VPfWB/</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endParaRPr lang="en-US" altLang="en-US"/>
          </a:p>
        </p:txBody>
      </p:sp>
      <p:pic>
        <p:nvPicPr>
          <p:cNvPr id="7168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30163"/>
            <a:ext cx="8534400" cy="6827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5715000" y="1828800"/>
            <a:ext cx="381000" cy="304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ctrTitle"/>
          </p:nvPr>
        </p:nvSpPr>
        <p:spPr>
          <a:xfrm>
            <a:off x="762000" y="2590800"/>
            <a:ext cx="7772400" cy="1470025"/>
          </a:xfrm>
        </p:spPr>
        <p:txBody>
          <a:bodyPr/>
          <a:lstStyle/>
          <a:p>
            <a:pPr algn="ctr"/>
            <a:br>
              <a:rPr lang="en-US" altLang="en-US"/>
            </a:br>
            <a:br>
              <a:rPr lang="en-US" altLang="en-US"/>
            </a:br>
            <a:br>
              <a:rPr lang="en-US" altLang="en-US"/>
            </a:br>
            <a:br>
              <a:rPr lang="en-US" altLang="en-US"/>
            </a:br>
            <a:br>
              <a:rPr lang="en-US" altLang="en-US"/>
            </a:br>
            <a:br>
              <a:rPr lang="en-US" altLang="en-US"/>
            </a:br>
            <a:br>
              <a:rPr lang="en-US" altLang="en-US"/>
            </a:br>
            <a:r>
              <a:rPr lang="en-US" altLang="en-US"/>
              <a:t>Thank You!</a:t>
            </a:r>
            <a:br>
              <a:rPr lang="en-US" altLang="en-US"/>
            </a:br>
            <a:br>
              <a:rPr lang="en-US" altLang="en-US"/>
            </a:br>
            <a:r>
              <a:rPr lang="en-US" altLang="en-US" b="1" i="1"/>
              <a:t>Together,</a:t>
            </a:r>
            <a:r>
              <a:rPr lang="en-US" altLang="en-US"/>
              <a:t> we will make Virginia the healthiest state in the nation</a:t>
            </a:r>
            <a:br>
              <a:rPr lang="en-US" altLang="en-US"/>
            </a:br>
            <a:endParaRPr lang="en-US" altLang="en-US"/>
          </a:p>
        </p:txBody>
      </p:sp>
      <p:pic>
        <p:nvPicPr>
          <p:cNvPr id="7373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206375"/>
            <a:ext cx="4891088"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ctrTitle"/>
          </p:nvPr>
        </p:nvSpPr>
        <p:spPr>
          <a:xfrm>
            <a:off x="685800" y="1143000"/>
            <a:ext cx="7772400" cy="1470025"/>
          </a:xfrm>
        </p:spPr>
        <p:txBody>
          <a:bodyPr/>
          <a:lstStyle/>
          <a:p>
            <a:r>
              <a:rPr lang="en-US" altLang="en-US" sz="4000"/>
              <a:t>A Study in Contrasts:</a:t>
            </a:r>
            <a:br>
              <a:rPr lang="en-US" altLang="en-US" sz="4000"/>
            </a:br>
            <a:r>
              <a:rPr lang="en-US" altLang="en-US" sz="4000"/>
              <a:t>Why Life Expectancy Varies</a:t>
            </a:r>
            <a:br>
              <a:rPr lang="en-US" altLang="en-US" sz="4000"/>
            </a:br>
            <a:r>
              <a:rPr lang="en-US" altLang="en-US" sz="4000"/>
              <a:t>In Northern Virginia</a:t>
            </a:r>
            <a:br>
              <a:rPr lang="en-US" altLang="en-US"/>
            </a:br>
            <a:endParaRPr lang="en-US" altLang="en-US" sz="2800"/>
          </a:p>
        </p:txBody>
      </p:sp>
      <p:sp>
        <p:nvSpPr>
          <p:cNvPr id="3" name="Subtitle 2"/>
          <p:cNvSpPr>
            <a:spLocks noGrp="1"/>
          </p:cNvSpPr>
          <p:nvPr>
            <p:ph type="subTitle" idx="1"/>
          </p:nvPr>
        </p:nvSpPr>
        <p:spPr>
          <a:xfrm>
            <a:off x="1371600" y="3124200"/>
            <a:ext cx="6400800" cy="1752600"/>
          </a:xfrm>
        </p:spPr>
        <p:txBody>
          <a:bodyPr/>
          <a:lstStyle/>
          <a:p>
            <a:pPr>
              <a:defRPr/>
            </a:pPr>
            <a:r>
              <a:rPr lang="en-US" sz="1800" dirty="0">
                <a:solidFill>
                  <a:schemeClr val="tx1"/>
                </a:solidFill>
              </a:rPr>
              <a:t>Northern Virginia Health Summit</a:t>
            </a:r>
          </a:p>
          <a:p>
            <a:pPr>
              <a:defRPr/>
            </a:pPr>
            <a:r>
              <a:rPr lang="en-US" sz="1800" dirty="0">
                <a:solidFill>
                  <a:schemeClr val="tx1"/>
                </a:solidFill>
              </a:rPr>
              <a:t>June 7, 2016</a:t>
            </a:r>
          </a:p>
          <a:p>
            <a:pPr>
              <a:defRPr/>
            </a:pPr>
            <a:r>
              <a:rPr lang="en-US" sz="1800" dirty="0">
                <a:solidFill>
                  <a:schemeClr val="tx1"/>
                </a:solidFill>
              </a:rPr>
              <a:t>Springfield, Virginia</a:t>
            </a:r>
          </a:p>
          <a:p>
            <a:pPr>
              <a:defRPr/>
            </a:pPr>
            <a:endParaRPr lang="en-US" sz="1800" dirty="0">
              <a:solidFill>
                <a:schemeClr val="tx1"/>
              </a:solidFill>
            </a:endParaRPr>
          </a:p>
          <a:p>
            <a:pPr>
              <a:defRPr/>
            </a:pPr>
            <a:r>
              <a:rPr lang="en-US" sz="1800" dirty="0">
                <a:solidFill>
                  <a:schemeClr val="tx1"/>
                </a:solidFill>
              </a:rPr>
              <a:t>Steven H. Woolf, MD, MPH</a:t>
            </a:r>
          </a:p>
          <a:p>
            <a:pPr>
              <a:defRPr/>
            </a:pPr>
            <a:r>
              <a:rPr lang="en-US" sz="1800" dirty="0">
                <a:solidFill>
                  <a:schemeClr val="tx1"/>
                </a:solidFill>
              </a:rPr>
              <a:t>Center on Society and Health</a:t>
            </a:r>
          </a:p>
          <a:p>
            <a:pPr>
              <a:defRPr/>
            </a:pPr>
            <a:r>
              <a:rPr lang="en-US" sz="1800" dirty="0">
                <a:solidFill>
                  <a:schemeClr val="tx1"/>
                </a:solidFill>
              </a:rPr>
              <a:t>Virginia Commonwealth University</a:t>
            </a:r>
          </a:p>
          <a:p>
            <a:pPr>
              <a:defRPr/>
            </a:pPr>
            <a:endParaRPr lang="en-US" sz="1800" dirty="0">
              <a:solidFill>
                <a:schemeClr val="tx1"/>
              </a:solidFill>
            </a:endParaRPr>
          </a:p>
          <a:p>
            <a:pPr>
              <a:defRPr/>
            </a:pPr>
            <a:endParaRPr lang="en-US" sz="1800" dirty="0">
              <a:solidFill>
                <a:schemeClr val="tx1"/>
              </a:solidFill>
            </a:endParaRPr>
          </a:p>
          <a:p>
            <a:pPr>
              <a:defRPr/>
            </a:pPr>
            <a:endParaRPr lang="en-US" sz="1800" dirty="0">
              <a:solidFill>
                <a:schemeClr val="tx1"/>
              </a:solidFill>
            </a:endParaRPr>
          </a:p>
          <a:p>
            <a:pPr>
              <a:defRPr/>
            </a:pPr>
            <a:endParaRPr lang="en-US"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228600"/>
            <a:ext cx="8229600" cy="1143000"/>
          </a:xfrm>
        </p:spPr>
        <p:txBody>
          <a:bodyPr/>
          <a:lstStyle/>
          <a:p>
            <a:r>
              <a:rPr lang="en-US" altLang="en-US"/>
              <a:t>Acknowledgments</a:t>
            </a:r>
          </a:p>
        </p:txBody>
      </p:sp>
      <p:sp>
        <p:nvSpPr>
          <p:cNvPr id="76803" name="Content Placeholder 2"/>
          <p:cNvSpPr>
            <a:spLocks noGrp="1"/>
          </p:cNvSpPr>
          <p:nvPr>
            <p:ph idx="1"/>
          </p:nvPr>
        </p:nvSpPr>
        <p:spPr>
          <a:xfrm>
            <a:off x="457200" y="1554163"/>
            <a:ext cx="8229600" cy="4525962"/>
          </a:xfrm>
        </p:spPr>
        <p:txBody>
          <a:bodyPr/>
          <a:lstStyle/>
          <a:p>
            <a:r>
              <a:rPr lang="en-US" altLang="en-US" sz="2400"/>
              <a:t>Northern Virginia Health Foundation</a:t>
            </a:r>
          </a:p>
          <a:p>
            <a:r>
              <a:rPr lang="en-US" altLang="en-US" sz="2400"/>
              <a:t>Burness Communications</a:t>
            </a:r>
          </a:p>
          <a:p>
            <a:endParaRPr lang="en-US" altLang="en-US" sz="2400"/>
          </a:p>
          <a:p>
            <a:r>
              <a:rPr lang="en-US" altLang="en-US" sz="2400"/>
              <a:t>Coauthors:</a:t>
            </a:r>
          </a:p>
          <a:p>
            <a:pPr marL="457200" lvl="1" indent="0">
              <a:buFont typeface="Arial" panose="020B0604020202020204" pitchFamily="34" charset="0"/>
              <a:buNone/>
            </a:pPr>
            <a:r>
              <a:rPr lang="en-US" altLang="en-US" sz="2400" i="1"/>
              <a:t>Derek A. Chapman, PhD</a:t>
            </a:r>
          </a:p>
          <a:p>
            <a:pPr marL="457200" lvl="1" indent="0">
              <a:buFont typeface="Arial" panose="020B0604020202020204" pitchFamily="34" charset="0"/>
              <a:buNone/>
            </a:pPr>
            <a:r>
              <a:rPr lang="en-US" altLang="en-US" sz="2400" i="1"/>
              <a:t>Jong Hyung Lee, MS</a:t>
            </a:r>
          </a:p>
          <a:p>
            <a:pPr marL="457200" lvl="1" indent="0">
              <a:buFont typeface="Arial" panose="020B0604020202020204" pitchFamily="34" charset="0"/>
              <a:buNone/>
            </a:pPr>
            <a:r>
              <a:rPr lang="en-US" altLang="en-US" sz="2400" i="1"/>
              <a:t>Lauren Kelley, MPH</a:t>
            </a:r>
          </a:p>
          <a:p>
            <a:pPr marL="457200" lvl="1" indent="0">
              <a:buFont typeface="Arial" panose="020B0604020202020204" pitchFamily="34" charset="0"/>
              <a:buNone/>
            </a:pPr>
            <a:r>
              <a:rPr lang="en-US" altLang="en-US" sz="2400" i="1"/>
              <a:t>Steven A. Cohen, DrPH, MPH</a:t>
            </a:r>
          </a:p>
          <a:p>
            <a:pPr marL="457200" lvl="1" indent="0">
              <a:buFont typeface="Arial" panose="020B0604020202020204" pitchFamily="34" charset="0"/>
              <a:buNone/>
            </a:pPr>
            <a:endParaRPr lang="en-US" altLang="en-US" sz="2400"/>
          </a:p>
          <a:p>
            <a:r>
              <a:rPr lang="en-US" altLang="en-US" sz="2400"/>
              <a:t>Production: Sarah Simon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3"/>
          <p:cNvSpPr>
            <a:spLocks noGrp="1"/>
          </p:cNvSpPr>
          <p:nvPr>
            <p:ph type="title"/>
          </p:nvPr>
        </p:nvSpPr>
        <p:spPr>
          <a:xfrm>
            <a:off x="457200" y="552450"/>
            <a:ext cx="8229600" cy="1143000"/>
          </a:xfrm>
        </p:spPr>
        <p:txBody>
          <a:bodyPr/>
          <a:lstStyle/>
          <a:p>
            <a:r>
              <a:rPr lang="en-US" altLang="en-US" sz="4000"/>
              <a:t>The good health of </a:t>
            </a:r>
            <a:br>
              <a:rPr lang="en-US" altLang="en-US" sz="4000"/>
            </a:br>
            <a:r>
              <a:rPr lang="en-US" altLang="en-US" sz="4000"/>
              <a:t>Northern Virginia</a:t>
            </a:r>
          </a:p>
        </p:txBody>
      </p:sp>
      <p:pic>
        <p:nvPicPr>
          <p:cNvPr id="77827" name="Picture 4" descr="Screen Clippi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9638" y="2155825"/>
            <a:ext cx="732472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6738" y="188913"/>
            <a:ext cx="5478462" cy="6470650"/>
          </a:xfrm>
          <a:prstGeom prst="rect">
            <a:avLst/>
          </a:prstGeom>
          <a:ln>
            <a:solidFill>
              <a:schemeClr val="accent1"/>
            </a:solidFill>
          </a:ln>
          <a:effectLst>
            <a:outerShdw blurRad="50800" dist="38100" dir="2700000" algn="tl" rotWithShape="0">
              <a:prstClr val="black">
                <a:alpha val="40000"/>
              </a:prst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z="3600"/>
              <a:t>Life expectancy in Northern Virginia, </a:t>
            </a:r>
            <a:br>
              <a:rPr lang="en-US" altLang="en-US" sz="3600"/>
            </a:br>
            <a:r>
              <a:rPr lang="en-US" altLang="en-US" sz="3600"/>
              <a:t>by census tract</a:t>
            </a:r>
          </a:p>
        </p:txBody>
      </p:sp>
      <p:pic>
        <p:nvPicPr>
          <p:cNvPr id="79875" name="Picture 2" descr="Screen Clippi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95475" y="1676400"/>
            <a:ext cx="53530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sz="3600"/>
              <a:t>Life expectancy, Fairfax County, </a:t>
            </a:r>
            <a:br>
              <a:rPr lang="en-US" altLang="en-US" sz="3600"/>
            </a:br>
            <a:r>
              <a:rPr lang="en-US" altLang="en-US" sz="3600"/>
              <a:t>by census tract</a:t>
            </a:r>
          </a:p>
        </p:txBody>
      </p:sp>
      <p:pic>
        <p:nvPicPr>
          <p:cNvPr id="80899" name="Picture 2" descr="Screen Clippi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20888" y="1828800"/>
            <a:ext cx="5102225"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z="3600"/>
              <a:t>Life expectancy, Prince William County, </a:t>
            </a:r>
            <a:br>
              <a:rPr lang="en-US" altLang="en-US" sz="3600"/>
            </a:br>
            <a:r>
              <a:rPr lang="en-US" altLang="en-US" sz="3600"/>
              <a:t>by census tract</a:t>
            </a:r>
          </a:p>
        </p:txBody>
      </p:sp>
      <p:pic>
        <p:nvPicPr>
          <p:cNvPr id="81923" name="Picture 2" descr="Screen Clippi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1675" y="1676400"/>
            <a:ext cx="520065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b="1"/>
              <a:t>Outline</a:t>
            </a:r>
          </a:p>
        </p:txBody>
      </p:sp>
      <p:sp>
        <p:nvSpPr>
          <p:cNvPr id="34819" name="Content Placeholder 2"/>
          <p:cNvSpPr>
            <a:spLocks noGrp="1"/>
          </p:cNvSpPr>
          <p:nvPr>
            <p:ph idx="1"/>
          </p:nvPr>
        </p:nvSpPr>
        <p:spPr/>
        <p:txBody>
          <a:bodyPr/>
          <a:lstStyle/>
          <a:p>
            <a:pPr>
              <a:buFontTx/>
              <a:buChar char="•"/>
            </a:pPr>
            <a:r>
              <a:rPr lang="en-US" altLang="en-US" sz="2800" b="1">
                <a:solidFill>
                  <a:schemeClr val="tx1"/>
                </a:solidFill>
              </a:rPr>
              <a:t>Discuss factors that affect health</a:t>
            </a:r>
          </a:p>
          <a:p>
            <a:pPr>
              <a:buFontTx/>
              <a:buChar char="•"/>
            </a:pPr>
            <a:r>
              <a:rPr lang="en-US" altLang="en-US" sz="2800" b="1">
                <a:solidFill>
                  <a:schemeClr val="tx1"/>
                </a:solidFill>
              </a:rPr>
              <a:t>Review Virginia and this region’s health status</a:t>
            </a:r>
          </a:p>
          <a:p>
            <a:pPr>
              <a:buFontTx/>
              <a:buChar char="•"/>
            </a:pPr>
            <a:r>
              <a:rPr lang="en-US" altLang="en-US" sz="2800" b="1">
                <a:solidFill>
                  <a:schemeClr val="tx1"/>
                </a:solidFill>
              </a:rPr>
              <a:t>Describe a Population Health Improvement Approach</a:t>
            </a:r>
          </a:p>
          <a:p>
            <a:pPr>
              <a:buFontTx/>
              <a:buChar char="•"/>
            </a:pPr>
            <a:r>
              <a:rPr lang="en-US" altLang="en-US" sz="2800" b="1">
                <a:solidFill>
                  <a:schemeClr val="tx1"/>
                </a:solidFill>
              </a:rPr>
              <a:t>Introduce the Virginia State Health Improvement Plan</a:t>
            </a:r>
          </a:p>
          <a:p>
            <a:pPr>
              <a:buFontTx/>
              <a:buChar char="•"/>
            </a:pPr>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z="3600"/>
              <a:t>Online interactive tool</a:t>
            </a:r>
          </a:p>
        </p:txBody>
      </p:sp>
      <p:pic>
        <p:nvPicPr>
          <p:cNvPr id="82947" name="Picture 2" descr="Screen Clippi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088" y="1752600"/>
            <a:ext cx="7848600"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33600" y="5290576"/>
            <a:ext cx="5181600" cy="369332"/>
          </a:xfrm>
          <a:prstGeom prst="rect">
            <a:avLst/>
          </a:prstGeom>
          <a:noFill/>
        </p:spPr>
        <p:txBody>
          <a:bodyPr wrap="square" rtlCol="0">
            <a:spAutoFit/>
          </a:bodyPr>
          <a:lstStyle/>
          <a:p>
            <a:r>
              <a:rPr lang="en-US" dirty="0">
                <a:hlinkClick r:id="rId3"/>
              </a:rPr>
              <a:t>http://novahealthfdn.org/life-expectancy-nova/</a:t>
            </a:r>
            <a:r>
              <a:rPr lang="en-US"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a:t>Online interactive tool (continued)</a:t>
            </a:r>
          </a:p>
        </p:txBody>
      </p:sp>
      <p:pic>
        <p:nvPicPr>
          <p:cNvPr id="83971" name="Picture 2" descr="Screen Clippi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70050" y="1620838"/>
            <a:ext cx="5803900"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2"/>
          <p:cNvSpPr>
            <a:spLocks noGrp="1"/>
          </p:cNvSpPr>
          <p:nvPr>
            <p:ph type="title"/>
          </p:nvPr>
        </p:nvSpPr>
        <p:spPr/>
        <p:txBody>
          <a:bodyPr/>
          <a:lstStyle/>
          <a:p>
            <a:r>
              <a:rPr lang="en-US" altLang="en-US"/>
              <a:t>Methods</a:t>
            </a:r>
          </a:p>
        </p:txBody>
      </p:sp>
      <p:sp>
        <p:nvSpPr>
          <p:cNvPr id="84995" name="Content Placeholder 3"/>
          <p:cNvSpPr>
            <a:spLocks noGrp="1"/>
          </p:cNvSpPr>
          <p:nvPr>
            <p:ph idx="1"/>
          </p:nvPr>
        </p:nvSpPr>
        <p:spPr/>
        <p:txBody>
          <a:bodyPr/>
          <a:lstStyle/>
          <a:p>
            <a:r>
              <a:rPr lang="en-US" altLang="en-US" sz="2400"/>
              <a:t>Analysis conducted by Center on Society and Health, Virginia Commonwealth University</a:t>
            </a:r>
          </a:p>
          <a:p>
            <a:r>
              <a:rPr lang="en-US" altLang="en-US" sz="2400"/>
              <a:t>Life expectancy examined at census tract level for four counties (Arlington, Fairfax, Loudoun, and Prince William) and for five cities (Alexandria, Falls Church, Fairfax, Manassas, and Manassas Park)</a:t>
            </a:r>
          </a:p>
          <a:p>
            <a:r>
              <a:rPr lang="en-US" altLang="en-US" sz="2400"/>
              <a:t>Mortality data pooled over 14 years (2000-2013), obtained from Virginia Department of Health</a:t>
            </a:r>
          </a:p>
          <a:p>
            <a:r>
              <a:rPr lang="en-US" altLang="en-US" sz="2400"/>
              <a:t>Population estimates from 2004- 2009, obtained from U.S. Census Bureau’s American Community Survey</a:t>
            </a:r>
          </a:p>
          <a:p>
            <a:r>
              <a:rPr lang="en-US" altLang="en-US" sz="2400"/>
              <a:t>Year 2000 census tract boundaries applied for consistency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90365" y="856324"/>
            <a:ext cx="2203704" cy="134416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defTabSz="457200" eaLnBrk="1" hangingPunct="1">
              <a:defRPr/>
            </a:pPr>
            <a:r>
              <a:rPr lang="en-US" sz="2000" b="1" dirty="0">
                <a:solidFill>
                  <a:prstClr val="white"/>
                </a:solidFill>
              </a:rPr>
              <a:t>Social and Economic Factors</a:t>
            </a:r>
            <a:endParaRPr lang="en-US" dirty="0">
              <a:solidFill>
                <a:prstClr val="white"/>
              </a:solidFill>
            </a:endParaRPr>
          </a:p>
        </p:txBody>
      </p:sp>
      <p:sp>
        <p:nvSpPr>
          <p:cNvPr id="7" name="Rounded Rectangle 6"/>
          <p:cNvSpPr/>
          <p:nvPr/>
        </p:nvSpPr>
        <p:spPr>
          <a:xfrm>
            <a:off x="6183313" y="855663"/>
            <a:ext cx="1905000" cy="49053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57200" eaLnBrk="1" hangingPunct="1">
              <a:defRPr/>
            </a:pPr>
            <a:r>
              <a:rPr lang="en-US" sz="2000" b="1" dirty="0">
                <a:solidFill>
                  <a:prstClr val="black"/>
                </a:solidFill>
              </a:rPr>
              <a:t>Health Outcomes</a:t>
            </a:r>
          </a:p>
          <a:p>
            <a:pPr algn="ctr" defTabSz="457200" eaLnBrk="1" hangingPunct="1">
              <a:defRPr/>
            </a:pPr>
            <a:endParaRPr lang="en-US" dirty="0">
              <a:solidFill>
                <a:prstClr val="black"/>
              </a:solidFill>
            </a:endParaRPr>
          </a:p>
          <a:p>
            <a:pPr algn="ctr" defTabSz="457200" eaLnBrk="1" hangingPunct="1">
              <a:defRPr/>
            </a:pPr>
            <a:r>
              <a:rPr lang="en-US" sz="1600" dirty="0">
                <a:solidFill>
                  <a:prstClr val="black"/>
                </a:solidFill>
              </a:rPr>
              <a:t>Mortality</a:t>
            </a:r>
          </a:p>
          <a:p>
            <a:pPr algn="ctr" defTabSz="457200" eaLnBrk="1" hangingPunct="1">
              <a:defRPr/>
            </a:pPr>
            <a:r>
              <a:rPr lang="en-US" sz="1600" dirty="0">
                <a:solidFill>
                  <a:prstClr val="black"/>
                </a:solidFill>
              </a:rPr>
              <a:t>and</a:t>
            </a:r>
          </a:p>
          <a:p>
            <a:pPr algn="ctr" defTabSz="457200" eaLnBrk="1" hangingPunct="1">
              <a:defRPr/>
            </a:pPr>
            <a:r>
              <a:rPr lang="en-US" sz="1600" dirty="0">
                <a:solidFill>
                  <a:prstClr val="black"/>
                </a:solidFill>
              </a:rPr>
              <a:t>Morbidity</a:t>
            </a:r>
          </a:p>
        </p:txBody>
      </p:sp>
      <p:sp>
        <p:nvSpPr>
          <p:cNvPr id="8" name="Rounded Rectangle 7"/>
          <p:cNvSpPr/>
          <p:nvPr/>
        </p:nvSpPr>
        <p:spPr>
          <a:xfrm>
            <a:off x="3352800" y="856326"/>
            <a:ext cx="2203704" cy="134416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defTabSz="457200" eaLnBrk="1" hangingPunct="1">
              <a:spcAft>
                <a:spcPts val="600"/>
              </a:spcAft>
              <a:defRPr/>
            </a:pPr>
            <a:r>
              <a:rPr lang="en-US" sz="2000" b="1" dirty="0">
                <a:solidFill>
                  <a:prstClr val="white"/>
                </a:solidFill>
              </a:rPr>
              <a:t>Health Systems</a:t>
            </a:r>
            <a:endParaRPr lang="en-US" dirty="0">
              <a:solidFill>
                <a:prstClr val="white"/>
              </a:solidFill>
            </a:endParaRPr>
          </a:p>
          <a:p>
            <a:pPr algn="ctr" defTabSz="457200" eaLnBrk="1" hangingPunct="1">
              <a:defRPr/>
            </a:pPr>
            <a:r>
              <a:rPr lang="en-US" sz="1600" dirty="0">
                <a:solidFill>
                  <a:prstClr val="white"/>
                </a:solidFill>
              </a:rPr>
              <a:t>Medical Care</a:t>
            </a:r>
          </a:p>
          <a:p>
            <a:pPr algn="ctr" defTabSz="457200" eaLnBrk="1" hangingPunct="1">
              <a:defRPr/>
            </a:pPr>
            <a:r>
              <a:rPr lang="en-US" sz="1600" dirty="0">
                <a:solidFill>
                  <a:prstClr val="white"/>
                </a:solidFill>
              </a:rPr>
              <a:t>Public Health</a:t>
            </a:r>
          </a:p>
        </p:txBody>
      </p:sp>
      <p:sp>
        <p:nvSpPr>
          <p:cNvPr id="9" name="Rounded Rectangle 8"/>
          <p:cNvSpPr/>
          <p:nvPr/>
        </p:nvSpPr>
        <p:spPr>
          <a:xfrm>
            <a:off x="3352800" y="2667000"/>
            <a:ext cx="2203704" cy="134416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defTabSz="457200" eaLnBrk="1" hangingPunct="1">
              <a:defRPr/>
            </a:pPr>
            <a:r>
              <a:rPr lang="en-US" sz="2000" b="1" dirty="0">
                <a:solidFill>
                  <a:prstClr val="white"/>
                </a:solidFill>
              </a:rPr>
              <a:t>Individual Behaviors</a:t>
            </a:r>
          </a:p>
        </p:txBody>
      </p:sp>
      <p:sp>
        <p:nvSpPr>
          <p:cNvPr id="10" name="Rounded Rectangle 9"/>
          <p:cNvSpPr/>
          <p:nvPr/>
        </p:nvSpPr>
        <p:spPr>
          <a:xfrm>
            <a:off x="609600" y="4419600"/>
            <a:ext cx="4946904" cy="134126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defTabSz="457200" eaLnBrk="1" hangingPunct="1">
              <a:defRPr/>
            </a:pPr>
            <a:r>
              <a:rPr lang="en-US" sz="2000" b="1" dirty="0">
                <a:solidFill>
                  <a:prstClr val="white"/>
                </a:solidFill>
              </a:rPr>
              <a:t>Public Policies and Spending</a:t>
            </a:r>
          </a:p>
        </p:txBody>
      </p:sp>
      <p:cxnSp>
        <p:nvCxnSpPr>
          <p:cNvPr id="12" name="Straight Arrow Connector 11"/>
          <p:cNvCxnSpPr/>
          <p:nvPr/>
        </p:nvCxnSpPr>
        <p:spPr>
          <a:xfrm>
            <a:off x="2794000" y="1524000"/>
            <a:ext cx="558800" cy="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a:off x="5556250" y="1514475"/>
            <a:ext cx="642938" cy="9525"/>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a:off x="2813050" y="3352800"/>
            <a:ext cx="539750" cy="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a:off x="5556250" y="3352800"/>
            <a:ext cx="642938" cy="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a:xfrm flipV="1">
            <a:off x="4495800" y="2200275"/>
            <a:ext cx="0" cy="447675"/>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37" name="Straight Arrow Connector 36"/>
          <p:cNvCxnSpPr/>
          <p:nvPr/>
        </p:nvCxnSpPr>
        <p:spPr>
          <a:xfrm flipV="1">
            <a:off x="4495800" y="4011613"/>
            <a:ext cx="0" cy="407987"/>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40" name="Straight Arrow Connector 39"/>
          <p:cNvCxnSpPr/>
          <p:nvPr/>
        </p:nvCxnSpPr>
        <p:spPr>
          <a:xfrm flipV="1">
            <a:off x="1752600" y="3990975"/>
            <a:ext cx="0" cy="428625"/>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45" name="Straight Connector 44"/>
          <p:cNvCxnSpPr/>
          <p:nvPr/>
        </p:nvCxnSpPr>
        <p:spPr>
          <a:xfrm>
            <a:off x="3554413" y="1371600"/>
            <a:ext cx="1676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73813" y="3200400"/>
            <a:ext cx="1550987" cy="0"/>
          </a:xfrm>
          <a:prstGeom prst="line">
            <a:avLst/>
          </a:prstGeom>
          <a:ln w="19050"/>
        </p:spPr>
        <p:style>
          <a:lnRef idx="1">
            <a:schemeClr val="dk1"/>
          </a:lnRef>
          <a:fillRef idx="0">
            <a:schemeClr val="dk1"/>
          </a:fillRef>
          <a:effectRef idx="0">
            <a:schemeClr val="dk1"/>
          </a:effectRef>
          <a:fontRef idx="minor">
            <a:schemeClr val="tx1"/>
          </a:fontRef>
        </p:style>
      </p:cxnSp>
      <p:sp>
        <p:nvSpPr>
          <p:cNvPr id="86040" name="TextBox 50"/>
          <p:cNvSpPr txBox="1">
            <a:spLocks noChangeArrowheads="1"/>
          </p:cNvSpPr>
          <p:nvPr/>
        </p:nvSpPr>
        <p:spPr bwMode="auto">
          <a:xfrm>
            <a:off x="430213" y="6084888"/>
            <a:ext cx="83883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900" u="sng">
                <a:solidFill>
                  <a:srgbClr val="000000"/>
                </a:solidFill>
                <a:ea typeface="ＭＳ Ｐゴシック" panose="020B0600070205080204" pitchFamily="34" charset="-128"/>
              </a:rPr>
              <a:t>Source</a:t>
            </a:r>
            <a:r>
              <a:rPr lang="en-US" altLang="en-US" sz="900">
                <a:solidFill>
                  <a:srgbClr val="000000"/>
                </a:solidFill>
                <a:ea typeface="ＭＳ Ｐゴシック" panose="020B0600070205080204" pitchFamily="34" charset="-128"/>
              </a:rPr>
              <a:t>: Adapted from Woolf SH, Aron L, eds. </a:t>
            </a:r>
            <a:r>
              <a:rPr lang="en-US" altLang="en-US" sz="900" i="1">
                <a:solidFill>
                  <a:srgbClr val="000000"/>
                </a:solidFill>
                <a:ea typeface="ＭＳ Ｐゴシック" panose="020B0600070205080204" pitchFamily="34" charset="-128"/>
              </a:rPr>
              <a:t>U.S. Health in International Perspective: Shorter Lives, Poorer Health</a:t>
            </a:r>
            <a:r>
              <a:rPr lang="en-US" altLang="en-US" sz="900">
                <a:solidFill>
                  <a:srgbClr val="000000"/>
                </a:solidFill>
                <a:ea typeface="ＭＳ Ｐゴシック" panose="020B0600070205080204" pitchFamily="34" charset="-128"/>
              </a:rPr>
              <a:t>. Panel on Understanding Cross-National Health Differences Among High-Income Countries. National Research Council, Committee on Population, Division of Behavioral and Social Sciences and Education, and Board on Population Health and Public Health Practice, Institute of Medicine. Washington, DC: The National Academies Press, 2013. </a:t>
            </a:r>
          </a:p>
        </p:txBody>
      </p:sp>
      <p:sp>
        <p:nvSpPr>
          <p:cNvPr id="20" name="Rounded Rectangle 19"/>
          <p:cNvSpPr/>
          <p:nvPr/>
        </p:nvSpPr>
        <p:spPr>
          <a:xfrm>
            <a:off x="609600" y="2647207"/>
            <a:ext cx="2203704" cy="134416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defTabSz="457200" eaLnBrk="1" hangingPunct="1">
              <a:defRPr/>
            </a:pPr>
            <a:r>
              <a:rPr lang="en-US" sz="2000" b="1" dirty="0">
                <a:solidFill>
                  <a:prstClr val="white"/>
                </a:solidFill>
              </a:rPr>
              <a:t>Physical and Social Environment</a:t>
            </a:r>
            <a:endParaRPr lang="en-US" dirty="0">
              <a:solidFill>
                <a:prstClr val="white"/>
              </a:solidFill>
            </a:endParaRPr>
          </a:p>
        </p:txBody>
      </p:sp>
      <p:cxnSp>
        <p:nvCxnSpPr>
          <p:cNvPr id="21" name="Straight Arrow Connector 20"/>
          <p:cNvCxnSpPr/>
          <p:nvPr/>
        </p:nvCxnSpPr>
        <p:spPr>
          <a:xfrm flipV="1">
            <a:off x="1752600" y="2200275"/>
            <a:ext cx="0" cy="447675"/>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p:nvPr/>
        </p:nvCxnSpPr>
        <p:spPr>
          <a:xfrm>
            <a:off x="5556250" y="5089525"/>
            <a:ext cx="642938" cy="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sz="3600"/>
              <a:t>Census Tract 1022 in Columbia Heights, Arlington County</a:t>
            </a:r>
          </a:p>
        </p:txBody>
      </p:sp>
      <p:pic>
        <p:nvPicPr>
          <p:cNvPr id="87043" name="Picture 2" descr="Screen Clippi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1981200"/>
            <a:ext cx="7202488" cy="31289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4"/>
          <p:cNvSpPr>
            <a:spLocks noGrp="1"/>
          </p:cNvSpPr>
          <p:nvPr>
            <p:ph type="title"/>
          </p:nvPr>
        </p:nvSpPr>
        <p:spPr>
          <a:xfrm>
            <a:off x="457200" y="76200"/>
            <a:ext cx="8229600" cy="1143000"/>
          </a:xfrm>
        </p:spPr>
        <p:txBody>
          <a:bodyPr/>
          <a:lstStyle/>
          <a:p>
            <a:r>
              <a:rPr lang="en-US" altLang="en-US" sz="3600"/>
              <a:t>Columbia Heights</a:t>
            </a:r>
          </a:p>
        </p:txBody>
      </p:sp>
      <p:sp>
        <p:nvSpPr>
          <p:cNvPr id="88067" name="Text Placeholder 5"/>
          <p:cNvSpPr>
            <a:spLocks noGrp="1"/>
          </p:cNvSpPr>
          <p:nvPr>
            <p:ph type="body" idx="1"/>
          </p:nvPr>
        </p:nvSpPr>
        <p:spPr>
          <a:xfrm>
            <a:off x="457200" y="1143000"/>
            <a:ext cx="4040188" cy="639763"/>
          </a:xfrm>
        </p:spPr>
        <p:txBody>
          <a:bodyPr/>
          <a:lstStyle/>
          <a:p>
            <a:r>
              <a:rPr lang="en-US" altLang="en-US"/>
              <a:t>Ethnic composition</a:t>
            </a:r>
          </a:p>
        </p:txBody>
      </p:sp>
      <p:sp>
        <p:nvSpPr>
          <p:cNvPr id="88068" name="Content Placeholder 3"/>
          <p:cNvSpPr>
            <a:spLocks noGrp="1"/>
          </p:cNvSpPr>
          <p:nvPr>
            <p:ph sz="half" idx="2"/>
          </p:nvPr>
        </p:nvSpPr>
        <p:spPr>
          <a:xfrm>
            <a:off x="457200" y="1782763"/>
            <a:ext cx="4040188" cy="3951287"/>
          </a:xfrm>
        </p:spPr>
        <p:txBody>
          <a:bodyPr/>
          <a:lstStyle/>
          <a:p>
            <a:r>
              <a:rPr lang="en-US" altLang="en-US"/>
              <a:t>67.5% Hispanic</a:t>
            </a:r>
          </a:p>
          <a:p>
            <a:r>
              <a:rPr lang="en-US" altLang="en-US"/>
              <a:t>Spanish spoken in 51.1% of households</a:t>
            </a:r>
          </a:p>
          <a:p>
            <a:r>
              <a:rPr lang="en-US" altLang="en-US"/>
              <a:t>South American (20.3%) or Sub-Saharan African (9.8%) ancestry</a:t>
            </a:r>
          </a:p>
          <a:p>
            <a:r>
              <a:rPr lang="en-US" altLang="en-US"/>
              <a:t>13.5% of residents speak African languages</a:t>
            </a:r>
          </a:p>
        </p:txBody>
      </p:sp>
      <p:sp>
        <p:nvSpPr>
          <p:cNvPr id="88069" name="Text Placeholder 6"/>
          <p:cNvSpPr>
            <a:spLocks noGrp="1"/>
          </p:cNvSpPr>
          <p:nvPr>
            <p:ph type="body" sz="quarter" idx="3"/>
          </p:nvPr>
        </p:nvSpPr>
        <p:spPr>
          <a:xfrm>
            <a:off x="4645025" y="1143000"/>
            <a:ext cx="4041775" cy="639763"/>
          </a:xfrm>
        </p:spPr>
        <p:txBody>
          <a:bodyPr/>
          <a:lstStyle/>
          <a:p>
            <a:r>
              <a:rPr lang="en-US" altLang="en-US"/>
              <a:t>Socioeconomic status</a:t>
            </a:r>
          </a:p>
        </p:txBody>
      </p:sp>
      <p:sp>
        <p:nvSpPr>
          <p:cNvPr id="88070" name="Content Placeholder 7"/>
          <p:cNvSpPr>
            <a:spLocks noGrp="1"/>
          </p:cNvSpPr>
          <p:nvPr>
            <p:ph sz="quarter" idx="4"/>
          </p:nvPr>
        </p:nvSpPr>
        <p:spPr>
          <a:xfrm>
            <a:off x="4645025" y="1782763"/>
            <a:ext cx="4041775" cy="3951287"/>
          </a:xfrm>
        </p:spPr>
        <p:txBody>
          <a:bodyPr/>
          <a:lstStyle/>
          <a:p>
            <a:r>
              <a:rPr lang="en-US" altLang="en-US"/>
              <a:t>Poverty rate = 23.9%</a:t>
            </a:r>
          </a:p>
          <a:p>
            <a:r>
              <a:rPr lang="en-US" altLang="en-US"/>
              <a:t>Median household income = $49,743</a:t>
            </a:r>
          </a:p>
          <a:p>
            <a:r>
              <a:rPr lang="en-US" altLang="en-US"/>
              <a:t>42.5% of children and teens live in poverty</a:t>
            </a:r>
          </a:p>
          <a:p>
            <a:r>
              <a:rPr lang="en-US" altLang="en-US"/>
              <a:t>Only 65.8% of adults have graduated from high school</a:t>
            </a:r>
          </a:p>
          <a:p>
            <a:r>
              <a:rPr lang="en-US" altLang="en-US"/>
              <a:t>Single-parent households = 23.8%</a:t>
            </a:r>
          </a:p>
          <a:p>
            <a:r>
              <a:rPr lang="en-US" altLang="en-US"/>
              <a:t>13.2% of homes are vacant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Screen Clippi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7563" y="1371600"/>
            <a:ext cx="4473575" cy="48244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89091" name="Title 3"/>
          <p:cNvSpPr>
            <a:spLocks noGrp="1"/>
          </p:cNvSpPr>
          <p:nvPr>
            <p:ph type="title"/>
          </p:nvPr>
        </p:nvSpPr>
        <p:spPr>
          <a:xfrm>
            <a:off x="457200" y="274638"/>
            <a:ext cx="8234363" cy="715962"/>
          </a:xfrm>
        </p:spPr>
        <p:txBody>
          <a:bodyPr/>
          <a:lstStyle/>
          <a:p>
            <a:r>
              <a:rPr lang="en-US" altLang="en-US" sz="3200"/>
              <a:t>Dumfries vs. Montclair, Prince William County </a:t>
            </a:r>
          </a:p>
        </p:txBody>
      </p:sp>
      <p:sp>
        <p:nvSpPr>
          <p:cNvPr id="89092" name="TextBox 4"/>
          <p:cNvSpPr txBox="1">
            <a:spLocks noChangeArrowheads="1"/>
          </p:cNvSpPr>
          <p:nvPr/>
        </p:nvSpPr>
        <p:spPr bwMode="auto">
          <a:xfrm>
            <a:off x="5943600" y="1600200"/>
            <a:ext cx="19812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u="sng">
                <a:solidFill>
                  <a:srgbClr val="000000"/>
                </a:solidFill>
                <a:ea typeface="ＭＳ Ｐゴシック" panose="020B0600070205080204" pitchFamily="34" charset="-128"/>
              </a:rPr>
              <a:t>Life expectancy</a:t>
            </a:r>
          </a:p>
          <a:p>
            <a:pPr algn="ctr" eaLnBrk="1" hangingPunct="1"/>
            <a:endParaRPr lang="en-US" altLang="en-US">
              <a:solidFill>
                <a:srgbClr val="000000"/>
              </a:solidFill>
              <a:ea typeface="ＭＳ Ｐゴシック" panose="020B0600070205080204" pitchFamily="34" charset="-128"/>
            </a:endParaRPr>
          </a:p>
          <a:p>
            <a:pPr algn="ctr" eaLnBrk="1" hangingPunct="1"/>
            <a:endParaRPr lang="en-US" altLang="en-US">
              <a:solidFill>
                <a:srgbClr val="000000"/>
              </a:solidFill>
              <a:ea typeface="ＭＳ Ｐゴシック" panose="020B0600070205080204" pitchFamily="34" charset="-128"/>
            </a:endParaRPr>
          </a:p>
          <a:p>
            <a:pPr algn="ctr" eaLnBrk="1" hangingPunct="1"/>
            <a:endParaRPr lang="en-US" altLang="en-US">
              <a:solidFill>
                <a:srgbClr val="000000"/>
              </a:solidFill>
              <a:ea typeface="ＭＳ Ｐゴシック" panose="020B0600070205080204" pitchFamily="34" charset="-128"/>
            </a:endParaRPr>
          </a:p>
          <a:p>
            <a:pPr algn="ctr" eaLnBrk="1" hangingPunct="1"/>
            <a:r>
              <a:rPr lang="en-US" altLang="en-US">
                <a:solidFill>
                  <a:srgbClr val="000000"/>
                </a:solidFill>
                <a:ea typeface="ＭＳ Ｐゴシック" panose="020B0600070205080204" pitchFamily="34" charset="-128"/>
              </a:rPr>
              <a:t>84 years</a:t>
            </a:r>
          </a:p>
          <a:p>
            <a:pPr algn="ctr" eaLnBrk="1" hangingPunct="1"/>
            <a:endParaRPr lang="en-US" altLang="en-US">
              <a:solidFill>
                <a:srgbClr val="000000"/>
              </a:solidFill>
              <a:ea typeface="ＭＳ Ｐゴシック" panose="020B0600070205080204" pitchFamily="34" charset="-128"/>
            </a:endParaRPr>
          </a:p>
          <a:p>
            <a:pPr algn="ctr" eaLnBrk="1" hangingPunct="1"/>
            <a:endParaRPr lang="en-US" altLang="en-US">
              <a:solidFill>
                <a:srgbClr val="000000"/>
              </a:solidFill>
              <a:ea typeface="ＭＳ Ｐゴシック" panose="020B0600070205080204" pitchFamily="34" charset="-128"/>
            </a:endParaRPr>
          </a:p>
          <a:p>
            <a:pPr algn="ctr" eaLnBrk="1" hangingPunct="1"/>
            <a:endParaRPr lang="en-US" altLang="en-US">
              <a:solidFill>
                <a:srgbClr val="000000"/>
              </a:solidFill>
              <a:ea typeface="ＭＳ Ｐゴシック" panose="020B0600070205080204" pitchFamily="34" charset="-128"/>
            </a:endParaRPr>
          </a:p>
          <a:p>
            <a:pPr algn="ctr" eaLnBrk="1" hangingPunct="1"/>
            <a:endParaRPr lang="en-US" altLang="en-US">
              <a:solidFill>
                <a:srgbClr val="000000"/>
              </a:solidFill>
              <a:ea typeface="ＭＳ Ｐゴシック" panose="020B0600070205080204" pitchFamily="34" charset="-128"/>
            </a:endParaRPr>
          </a:p>
          <a:p>
            <a:pPr algn="ctr" eaLnBrk="1" hangingPunct="1"/>
            <a:endParaRPr lang="en-US" altLang="en-US">
              <a:solidFill>
                <a:srgbClr val="000000"/>
              </a:solidFill>
              <a:ea typeface="ＭＳ Ｐゴシック" panose="020B0600070205080204" pitchFamily="34" charset="-128"/>
            </a:endParaRPr>
          </a:p>
          <a:p>
            <a:pPr algn="ctr" eaLnBrk="1" hangingPunct="1"/>
            <a:endParaRPr lang="en-US" altLang="en-US">
              <a:solidFill>
                <a:srgbClr val="000000"/>
              </a:solidFill>
              <a:ea typeface="ＭＳ Ｐゴシック" panose="020B0600070205080204" pitchFamily="34" charset="-128"/>
            </a:endParaRPr>
          </a:p>
          <a:p>
            <a:pPr algn="ctr" eaLnBrk="1" hangingPunct="1"/>
            <a:endParaRPr lang="en-US" altLang="en-US">
              <a:solidFill>
                <a:srgbClr val="000000"/>
              </a:solidFill>
              <a:ea typeface="ＭＳ Ｐゴシック" panose="020B0600070205080204" pitchFamily="34" charset="-128"/>
            </a:endParaRPr>
          </a:p>
          <a:p>
            <a:pPr algn="ctr" eaLnBrk="1" hangingPunct="1"/>
            <a:r>
              <a:rPr lang="en-US" altLang="en-US">
                <a:solidFill>
                  <a:srgbClr val="000000"/>
                </a:solidFill>
                <a:ea typeface="ＭＳ Ｐゴシック" panose="020B0600070205080204" pitchFamily="34" charset="-128"/>
              </a:rPr>
              <a:t>77 years</a:t>
            </a:r>
          </a:p>
        </p:txBody>
      </p:sp>
      <p:sp>
        <p:nvSpPr>
          <p:cNvPr id="6" name="Left Arrow 5"/>
          <p:cNvSpPr/>
          <p:nvPr/>
        </p:nvSpPr>
        <p:spPr>
          <a:xfrm>
            <a:off x="3733800" y="2792413"/>
            <a:ext cx="2514600" cy="152400"/>
          </a:xfrm>
          <a:prstGeom prst="left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7" name="Left Arrow 6"/>
          <p:cNvSpPr/>
          <p:nvPr/>
        </p:nvSpPr>
        <p:spPr>
          <a:xfrm>
            <a:off x="3733800" y="4953000"/>
            <a:ext cx="2514600" cy="152400"/>
          </a:xfrm>
          <a:prstGeom prst="left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Screen Clippi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7563" y="1371600"/>
            <a:ext cx="4473575" cy="48244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90115" name="Title 3"/>
          <p:cNvSpPr>
            <a:spLocks noGrp="1"/>
          </p:cNvSpPr>
          <p:nvPr>
            <p:ph type="title"/>
          </p:nvPr>
        </p:nvSpPr>
        <p:spPr>
          <a:xfrm>
            <a:off x="457200" y="274638"/>
            <a:ext cx="8234363" cy="715962"/>
          </a:xfrm>
        </p:spPr>
        <p:txBody>
          <a:bodyPr/>
          <a:lstStyle/>
          <a:p>
            <a:r>
              <a:rPr lang="en-US" altLang="en-US" sz="3200"/>
              <a:t>Dumfries vs. Montclair, Prince William County </a:t>
            </a:r>
          </a:p>
        </p:txBody>
      </p:sp>
      <p:pic>
        <p:nvPicPr>
          <p:cNvPr id="90116" name="Picture 1" descr="Screen Clippi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1000" y="1371600"/>
            <a:ext cx="4344988"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3"/>
          <p:cNvSpPr>
            <a:spLocks noGrp="1"/>
          </p:cNvSpPr>
          <p:nvPr>
            <p:ph type="title"/>
          </p:nvPr>
        </p:nvSpPr>
        <p:spPr>
          <a:xfrm>
            <a:off x="457200" y="274638"/>
            <a:ext cx="8234363" cy="715962"/>
          </a:xfrm>
        </p:spPr>
        <p:txBody>
          <a:bodyPr/>
          <a:lstStyle/>
          <a:p>
            <a:r>
              <a:rPr lang="en-US" altLang="en-US" sz="3200"/>
              <a:t>Dumfries vs. Montclair, Prince William County </a:t>
            </a:r>
          </a:p>
        </p:txBody>
      </p:sp>
      <p:pic>
        <p:nvPicPr>
          <p:cNvPr id="92163" name="Picture 4" descr="Screen Clippi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752600"/>
            <a:ext cx="8229600"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sz="3600"/>
              <a:t>Seminary Hill vs. Beauregard, Alexandria </a:t>
            </a:r>
          </a:p>
        </p:txBody>
      </p:sp>
      <p:pic>
        <p:nvPicPr>
          <p:cNvPr id="94211" name="Picture 4" descr="Screen Clippi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800" y="1417638"/>
            <a:ext cx="701040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52400"/>
            <a:ext cx="8229600" cy="1143000"/>
          </a:xfrm>
        </p:spPr>
        <p:txBody>
          <a:bodyPr/>
          <a:lstStyle/>
          <a:p>
            <a:pPr algn="ctr"/>
            <a:r>
              <a:rPr lang="en-US" altLang="en-US" b="1"/>
              <a:t>County Health Rankings</a:t>
            </a:r>
          </a:p>
        </p:txBody>
      </p:sp>
      <p:pic>
        <p:nvPicPr>
          <p:cNvPr id="36867" name="Content Placeholder 3"/>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143000" y="1143000"/>
            <a:ext cx="5495925" cy="5451475"/>
          </a:xfr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1600" y="1066800"/>
            <a:ext cx="6381750" cy="524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235" name="Title 1"/>
          <p:cNvSpPr>
            <a:spLocks noGrp="1"/>
          </p:cNvSpPr>
          <p:nvPr>
            <p:ph type="title"/>
          </p:nvPr>
        </p:nvSpPr>
        <p:spPr>
          <a:xfrm>
            <a:off x="457200" y="152400"/>
            <a:ext cx="8229600" cy="792163"/>
          </a:xfrm>
        </p:spPr>
        <p:txBody>
          <a:bodyPr/>
          <a:lstStyle/>
          <a:p>
            <a:r>
              <a:rPr lang="en-US" altLang="en-US"/>
              <a:t>Why the Differences?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sz="3600"/>
              <a:t>Hybla Valley vs Fort Hunt, Fairfax County</a:t>
            </a:r>
          </a:p>
        </p:txBody>
      </p:sp>
      <p:pic>
        <p:nvPicPr>
          <p:cNvPr id="96259" name="Picture 2" descr="Screen Clippi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85888" y="1600200"/>
            <a:ext cx="6372225" cy="45497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Screen Clippi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457200"/>
            <a:ext cx="5862638" cy="55641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Screen Clippi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76200"/>
            <a:ext cx="3722688"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5" descr="Screen Clippi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4025" y="76200"/>
            <a:ext cx="3649663"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6" descr="Screen Clippi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3243263"/>
            <a:ext cx="3722688"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7" descr="Screen Clippi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64025" y="3243263"/>
            <a:ext cx="3656013"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3"/>
          <p:cNvSpPr>
            <a:spLocks noGrp="1"/>
          </p:cNvSpPr>
          <p:nvPr>
            <p:ph sz="half" idx="2"/>
          </p:nvPr>
        </p:nvSpPr>
        <p:spPr>
          <a:xfrm>
            <a:off x="457200" y="1905000"/>
            <a:ext cx="4040188" cy="3951288"/>
          </a:xfrm>
        </p:spPr>
        <p:txBody>
          <a:bodyPr/>
          <a:lstStyle/>
          <a:p>
            <a:r>
              <a:rPr lang="en-US" altLang="en-US"/>
              <a:t>Wellness initiatives </a:t>
            </a:r>
          </a:p>
          <a:p>
            <a:r>
              <a:rPr lang="en-US" altLang="en-US"/>
              <a:t>Economic and social wellbeing </a:t>
            </a:r>
          </a:p>
          <a:p>
            <a:pPr lvl="1"/>
            <a:r>
              <a:rPr lang="en-US" altLang="en-US"/>
              <a:t>Early childhood education</a:t>
            </a:r>
          </a:p>
          <a:p>
            <a:pPr lvl="1"/>
            <a:r>
              <a:rPr lang="en-US" altLang="en-US"/>
              <a:t>Educational outcomes in secondary school</a:t>
            </a:r>
          </a:p>
          <a:p>
            <a:pPr lvl="1"/>
            <a:r>
              <a:rPr lang="en-US" altLang="en-US"/>
              <a:t>Post-secondary education accessible and affordable across social classes</a:t>
            </a:r>
          </a:p>
          <a:p>
            <a:pPr lvl="1"/>
            <a:r>
              <a:rPr lang="en-US" altLang="en-US"/>
              <a:t>Employment and income support</a:t>
            </a:r>
          </a:p>
        </p:txBody>
      </p:sp>
      <p:sp>
        <p:nvSpPr>
          <p:cNvPr id="99331" name="Content Placeholder 6"/>
          <p:cNvSpPr>
            <a:spLocks noGrp="1"/>
          </p:cNvSpPr>
          <p:nvPr>
            <p:ph sz="quarter" idx="4"/>
          </p:nvPr>
        </p:nvSpPr>
        <p:spPr>
          <a:xfrm>
            <a:off x="4645025" y="1905000"/>
            <a:ext cx="4041775" cy="3951288"/>
          </a:xfrm>
        </p:spPr>
        <p:txBody>
          <a:bodyPr/>
          <a:lstStyle/>
          <a:p>
            <a:pPr marL="342900" lvl="1" indent="-342900">
              <a:buFont typeface="Arial" panose="020B0604020202020204" pitchFamily="34" charset="0"/>
              <a:buChar char="•"/>
            </a:pPr>
            <a:r>
              <a:rPr lang="en-US" altLang="en-US" sz="2400"/>
              <a:t>Mental health services</a:t>
            </a:r>
          </a:p>
          <a:p>
            <a:r>
              <a:rPr lang="en-US" altLang="en-US"/>
              <a:t>Environmental policy</a:t>
            </a:r>
          </a:p>
          <a:p>
            <a:r>
              <a:rPr lang="en-US" altLang="en-US"/>
              <a:t>Transportation infrastructure</a:t>
            </a:r>
          </a:p>
          <a:p>
            <a:r>
              <a:rPr lang="en-US" altLang="en-US"/>
              <a:t>Affordable housing, land use</a:t>
            </a:r>
          </a:p>
          <a:p>
            <a:r>
              <a:rPr lang="en-US" altLang="en-US"/>
              <a:t>Land use policy</a:t>
            </a:r>
          </a:p>
          <a:p>
            <a:r>
              <a:rPr lang="en-US" altLang="en-US"/>
              <a:t>Resources for growing immigrant population. </a:t>
            </a:r>
          </a:p>
        </p:txBody>
      </p:sp>
      <p:sp>
        <p:nvSpPr>
          <p:cNvPr id="99332" name="Title 7"/>
          <p:cNvSpPr>
            <a:spLocks noGrp="1"/>
          </p:cNvSpPr>
          <p:nvPr>
            <p:ph type="title"/>
          </p:nvPr>
        </p:nvSpPr>
        <p:spPr/>
        <p:txBody>
          <a:bodyPr/>
          <a:lstStyle/>
          <a:p>
            <a:r>
              <a:rPr lang="en-US" altLang="en-US"/>
              <a:t>Policy implications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a:t>Contact Information</a:t>
            </a:r>
          </a:p>
        </p:txBody>
      </p:sp>
      <p:sp>
        <p:nvSpPr>
          <p:cNvPr id="49155" name="Rectangle 3"/>
          <p:cNvSpPr>
            <a:spLocks noGrp="1" noChangeArrowheads="1"/>
          </p:cNvSpPr>
          <p:nvPr>
            <p:ph sz="half" idx="1"/>
          </p:nvPr>
        </p:nvSpPr>
        <p:spPr>
          <a:xfrm>
            <a:off x="152400" y="1798638"/>
            <a:ext cx="3644900" cy="4525962"/>
          </a:xfrm>
        </p:spPr>
        <p:txBody>
          <a:bodyPr/>
          <a:lstStyle/>
          <a:p>
            <a:pPr marL="0" indent="0">
              <a:buFont typeface="Arial" charset="0"/>
              <a:buNone/>
              <a:defRPr/>
            </a:pPr>
            <a:r>
              <a:rPr lang="en-US" altLang="en-US" sz="2400" dirty="0"/>
              <a:t>Steven H. Woolf, MD, MPH</a:t>
            </a:r>
          </a:p>
          <a:p>
            <a:pPr>
              <a:buFontTx/>
              <a:buNone/>
              <a:defRPr/>
            </a:pPr>
            <a:r>
              <a:rPr lang="en-US" altLang="en-US" sz="2000" dirty="0"/>
              <a:t>Center on Society and Health</a:t>
            </a:r>
          </a:p>
          <a:p>
            <a:pPr>
              <a:buFontTx/>
              <a:buNone/>
              <a:defRPr/>
            </a:pPr>
            <a:r>
              <a:rPr lang="en-US" altLang="en-US" sz="2000" dirty="0"/>
              <a:t>Department of Family Medicine and Population Health</a:t>
            </a:r>
          </a:p>
          <a:p>
            <a:pPr>
              <a:buFontTx/>
              <a:buNone/>
              <a:defRPr/>
            </a:pPr>
            <a:r>
              <a:rPr lang="en-US" altLang="en-US" sz="2000" dirty="0"/>
              <a:t>Virginia Commonwealth University</a:t>
            </a:r>
          </a:p>
          <a:p>
            <a:pPr>
              <a:buFont typeface="Arial" panose="020B0604020202020204" pitchFamily="34" charset="0"/>
              <a:buNone/>
              <a:defRPr/>
            </a:pPr>
            <a:r>
              <a:rPr lang="en-US" altLang="en-US" sz="2000" dirty="0"/>
              <a:t>(804) 628-2462</a:t>
            </a:r>
          </a:p>
          <a:p>
            <a:pPr>
              <a:buFont typeface="Arial" panose="020B0604020202020204" pitchFamily="34" charset="0"/>
              <a:buNone/>
              <a:defRPr/>
            </a:pPr>
            <a:r>
              <a:rPr lang="en-US" altLang="en-US" sz="2400" dirty="0">
                <a:hlinkClick r:id="rId2"/>
              </a:rPr>
              <a:t>swoolf@vcu.edu</a:t>
            </a:r>
            <a:endParaRPr lang="en-US" altLang="en-US" sz="2400" dirty="0"/>
          </a:p>
          <a:p>
            <a:pPr marL="0" indent="0">
              <a:buFont typeface="Arial" charset="0"/>
              <a:buNone/>
              <a:defRPr/>
            </a:pPr>
            <a:r>
              <a:rPr lang="en-US" altLang="en-US" sz="2400" dirty="0">
                <a:hlinkClick r:id="rId3"/>
              </a:rPr>
              <a:t>www.societyhealth.vcu.edu</a:t>
            </a:r>
            <a:r>
              <a:rPr lang="en-US" altLang="en-US" sz="2400" dirty="0"/>
              <a:t> </a:t>
            </a:r>
            <a:r>
              <a:rPr lang="en-US" altLang="en-US" dirty="0"/>
              <a:t> </a:t>
            </a:r>
          </a:p>
        </p:txBody>
      </p:sp>
      <p:pic>
        <p:nvPicPr>
          <p:cNvPr id="10035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13188" y="1752600"/>
            <a:ext cx="5078412"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ltLang="en-US">
                <a:latin typeface="Arial" panose="020B0604020202020204" pitchFamily="34" charset="0"/>
                <a:cs typeface="Arial" panose="020B0604020202020204" pitchFamily="34" charset="0"/>
              </a:rPr>
              <a:t>Group Discussion</a:t>
            </a:r>
          </a:p>
        </p:txBody>
      </p:sp>
      <p:sp>
        <p:nvSpPr>
          <p:cNvPr id="101379" name="Content Placeholder 2"/>
          <p:cNvSpPr>
            <a:spLocks noGrp="1"/>
          </p:cNvSpPr>
          <p:nvPr>
            <p:ph idx="1"/>
          </p:nvPr>
        </p:nvSpPr>
        <p:spPr/>
        <p:txBody>
          <a:bodyPr/>
          <a:lstStyle/>
          <a:p>
            <a:r>
              <a:rPr lang="en-US" altLang="en-US"/>
              <a:t>How could this data inform or advance your work?</a:t>
            </a:r>
          </a:p>
          <a:p>
            <a:r>
              <a:rPr lang="en-US" altLang="en-US"/>
              <a:t>Within your organization, who is the one person that needs to know about this the most?</a:t>
            </a:r>
          </a:p>
          <a:p>
            <a:r>
              <a:rPr lang="en-US" altLang="en-US"/>
              <a:t>What are you planning to do to address health across sectors? </a:t>
            </a:r>
          </a:p>
        </p:txBody>
      </p:sp>
      <p:sp>
        <p:nvSpPr>
          <p:cNvPr id="10138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rgbClr val="4795E7"/>
                </a:solidFill>
              </a:rPr>
              <a:t>June 7, 2016</a:t>
            </a:r>
          </a:p>
        </p:txBody>
      </p:sp>
      <p:sp>
        <p:nvSpPr>
          <p:cNvPr id="1013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rgbClr val="4795E7"/>
                </a:solidFill>
              </a:rPr>
              <a:t>#nvhfsummit16</a:t>
            </a:r>
          </a:p>
        </p:txBody>
      </p:sp>
      <p:sp>
        <p:nvSpPr>
          <p:cNvPr id="1013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8DCE967-7407-45D1-94C1-8C0E8804FF84}" type="slidenum">
              <a:rPr lang="en-US" altLang="en-US">
                <a:solidFill>
                  <a:srgbClr val="4795E7"/>
                </a:solidFill>
              </a:rPr>
              <a:pPr fontAlgn="base">
                <a:spcBef>
                  <a:spcPct val="0"/>
                </a:spcBef>
                <a:spcAft>
                  <a:spcPct val="0"/>
                </a:spcAft>
              </a:pPr>
              <a:t>46</a:t>
            </a:fld>
            <a:endParaRPr lang="en-US" altLang="en-US">
              <a:solidFill>
                <a:srgbClr val="4795E7"/>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4963"/>
            <a:ext cx="8229600" cy="1112837"/>
          </a:xfrm>
        </p:spPr>
        <p:txBody>
          <a:bodyPr>
            <a:normAutofit fontScale="90000"/>
          </a:bodyPr>
          <a:lstStyle/>
          <a:p>
            <a:pPr algn="ctr">
              <a:defRPr/>
            </a:pPr>
            <a:r>
              <a:rPr lang="en-US" b="1" dirty="0"/>
              <a:t>Health Factor Rankings for Virginia Counties (2016)</a:t>
            </a:r>
          </a:p>
        </p:txBody>
      </p:sp>
      <p:pic>
        <p:nvPicPr>
          <p:cNvPr id="3891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609600" y="1524000"/>
            <a:ext cx="7897813" cy="45259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52400" y="334963"/>
            <a:ext cx="8229600" cy="1189037"/>
          </a:xfrm>
        </p:spPr>
        <p:txBody>
          <a:bodyPr/>
          <a:lstStyle/>
          <a:p>
            <a:pPr algn="ctr"/>
            <a:r>
              <a:rPr lang="en-US" altLang="en-US" b="1"/>
              <a:t>Health Outcome Rankings for Virginia Counties (2016)</a:t>
            </a:r>
          </a:p>
        </p:txBody>
      </p:sp>
      <p:pic>
        <p:nvPicPr>
          <p:cNvPr id="40963"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685800" y="1524000"/>
            <a:ext cx="7897813"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04825"/>
            <a:ext cx="76962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2"/>
          <p:cNvSpPr txBox="1">
            <a:spLocks noChangeArrowheads="1"/>
          </p:cNvSpPr>
          <p:nvPr/>
        </p:nvSpPr>
        <p:spPr bwMode="auto">
          <a:xfrm>
            <a:off x="0" y="6399213"/>
            <a:ext cx="6477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a:solidFill>
                  <a:srgbClr val="4D4D4D"/>
                </a:solidFill>
                <a:latin typeface="Trebuchet MS" panose="020B0603020202020204" pitchFamily="34" charset="0"/>
              </a:defRPr>
            </a:lvl1pPr>
            <a:lvl2pPr marL="742950" indent="-285750">
              <a:spcBef>
                <a:spcPct val="20000"/>
              </a:spcBef>
              <a:buChar char="•"/>
              <a:defRPr sz="2400">
                <a:solidFill>
                  <a:srgbClr val="777777"/>
                </a:solidFill>
                <a:latin typeface="Trebuchet MS" panose="020B0603020202020204" pitchFamily="34" charset="0"/>
              </a:defRPr>
            </a:lvl2pPr>
            <a:lvl3pPr marL="1143000" indent="-228600">
              <a:spcBef>
                <a:spcPct val="20000"/>
              </a:spcBef>
              <a:buChar char="•"/>
              <a:defRPr sz="2400">
                <a:solidFill>
                  <a:srgbClr val="777777"/>
                </a:solidFill>
                <a:latin typeface="Trebuchet MS" panose="020B0603020202020204" pitchFamily="34" charset="0"/>
              </a:defRPr>
            </a:lvl3pPr>
            <a:lvl4pPr marL="1600200" indent="-228600">
              <a:spcBef>
                <a:spcPct val="20000"/>
              </a:spcBef>
              <a:buChar char="•"/>
              <a:defRPr sz="2400">
                <a:solidFill>
                  <a:srgbClr val="777777"/>
                </a:solidFill>
                <a:latin typeface="Trebuchet MS" panose="020B0603020202020204" pitchFamily="34" charset="0"/>
              </a:defRPr>
            </a:lvl4pPr>
            <a:lvl5pPr marL="2057400" indent="-228600">
              <a:spcBef>
                <a:spcPct val="20000"/>
              </a:spcBef>
              <a:buChar char="•"/>
              <a:defRPr sz="2400">
                <a:solidFill>
                  <a:srgbClr val="777777"/>
                </a:solidFill>
                <a:latin typeface="Trebuchet MS" panose="020B0603020202020204" pitchFamily="34" charset="0"/>
              </a:defRPr>
            </a:lvl5pPr>
            <a:lvl6pPr marL="2514600" indent="-228600" eaLnBrk="0" fontAlgn="base" hangingPunct="0">
              <a:spcBef>
                <a:spcPct val="20000"/>
              </a:spcBef>
              <a:spcAft>
                <a:spcPct val="0"/>
              </a:spcAft>
              <a:buChar char="•"/>
              <a:defRPr sz="2400">
                <a:solidFill>
                  <a:srgbClr val="777777"/>
                </a:solidFill>
                <a:latin typeface="Trebuchet MS" panose="020B0603020202020204" pitchFamily="34" charset="0"/>
              </a:defRPr>
            </a:lvl6pPr>
            <a:lvl7pPr marL="2971800" indent="-228600" eaLnBrk="0" fontAlgn="base" hangingPunct="0">
              <a:spcBef>
                <a:spcPct val="20000"/>
              </a:spcBef>
              <a:spcAft>
                <a:spcPct val="0"/>
              </a:spcAft>
              <a:buChar char="•"/>
              <a:defRPr sz="2400">
                <a:solidFill>
                  <a:srgbClr val="777777"/>
                </a:solidFill>
                <a:latin typeface="Trebuchet MS" panose="020B0603020202020204" pitchFamily="34" charset="0"/>
              </a:defRPr>
            </a:lvl7pPr>
            <a:lvl8pPr marL="3429000" indent="-228600" eaLnBrk="0" fontAlgn="base" hangingPunct="0">
              <a:spcBef>
                <a:spcPct val="20000"/>
              </a:spcBef>
              <a:spcAft>
                <a:spcPct val="0"/>
              </a:spcAft>
              <a:buChar char="•"/>
              <a:defRPr sz="2400">
                <a:solidFill>
                  <a:srgbClr val="777777"/>
                </a:solidFill>
                <a:latin typeface="Trebuchet MS" panose="020B0603020202020204" pitchFamily="34" charset="0"/>
              </a:defRPr>
            </a:lvl8pPr>
            <a:lvl9pPr marL="3886200" indent="-228600" eaLnBrk="0" fontAlgn="base" hangingPunct="0">
              <a:spcBef>
                <a:spcPct val="20000"/>
              </a:spcBef>
              <a:spcAft>
                <a:spcPct val="0"/>
              </a:spcAft>
              <a:buChar char="•"/>
              <a:defRPr sz="2400">
                <a:solidFill>
                  <a:srgbClr val="777777"/>
                </a:solidFill>
                <a:latin typeface="Trebuchet MS" panose="020B0603020202020204" pitchFamily="34" charset="0"/>
              </a:defRPr>
            </a:lvl9pPr>
          </a:lstStyle>
          <a:p>
            <a:pPr>
              <a:spcBef>
                <a:spcPct val="0"/>
              </a:spcBef>
            </a:pPr>
            <a:r>
              <a:rPr lang="en-US" altLang="en-US" sz="900">
                <a:solidFill>
                  <a:schemeClr val="tx1"/>
                </a:solidFill>
                <a:latin typeface="Arial" panose="020B0604020202020204" pitchFamily="34" charset="0"/>
              </a:rPr>
              <a:t>Data Source: Virginia Department of Health presentation to Joint Commission on Health Care, September 6, 2014</a:t>
            </a:r>
          </a:p>
        </p:txBody>
      </p:sp>
      <p:sp>
        <p:nvSpPr>
          <p:cNvPr id="43012" name="Slide Number Placeholder 1"/>
          <p:cNvSpPr txBox="1">
            <a:spLocks/>
          </p:cNvSpPr>
          <p:nvPr/>
        </p:nvSpPr>
        <p:spPr bwMode="auto">
          <a:xfrm>
            <a:off x="0" y="6553200"/>
            <a:ext cx="2030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rgbClr val="4D4D4D"/>
                </a:solidFill>
                <a:latin typeface="Trebuchet MS" panose="020B0603020202020204" pitchFamily="34" charset="0"/>
              </a:defRPr>
            </a:lvl1pPr>
            <a:lvl2pPr marL="742950" indent="-285750">
              <a:spcBef>
                <a:spcPct val="20000"/>
              </a:spcBef>
              <a:buChar char="•"/>
              <a:defRPr sz="2400">
                <a:solidFill>
                  <a:srgbClr val="777777"/>
                </a:solidFill>
                <a:latin typeface="Trebuchet MS" panose="020B0603020202020204" pitchFamily="34" charset="0"/>
              </a:defRPr>
            </a:lvl2pPr>
            <a:lvl3pPr marL="1143000" indent="-228600">
              <a:spcBef>
                <a:spcPct val="20000"/>
              </a:spcBef>
              <a:buChar char="•"/>
              <a:defRPr sz="2400">
                <a:solidFill>
                  <a:srgbClr val="777777"/>
                </a:solidFill>
                <a:latin typeface="Trebuchet MS" panose="020B0603020202020204" pitchFamily="34" charset="0"/>
              </a:defRPr>
            </a:lvl3pPr>
            <a:lvl4pPr marL="1600200" indent="-228600">
              <a:spcBef>
                <a:spcPct val="20000"/>
              </a:spcBef>
              <a:buChar char="•"/>
              <a:defRPr sz="2400">
                <a:solidFill>
                  <a:srgbClr val="777777"/>
                </a:solidFill>
                <a:latin typeface="Trebuchet MS" panose="020B0603020202020204" pitchFamily="34" charset="0"/>
              </a:defRPr>
            </a:lvl4pPr>
            <a:lvl5pPr marL="2057400" indent="-228600">
              <a:spcBef>
                <a:spcPct val="20000"/>
              </a:spcBef>
              <a:buChar char="•"/>
              <a:defRPr sz="2400">
                <a:solidFill>
                  <a:srgbClr val="777777"/>
                </a:solidFill>
                <a:latin typeface="Trebuchet MS" panose="020B0603020202020204" pitchFamily="34" charset="0"/>
              </a:defRPr>
            </a:lvl5pPr>
            <a:lvl6pPr marL="2514600" indent="-228600" eaLnBrk="0" fontAlgn="base" hangingPunct="0">
              <a:spcBef>
                <a:spcPct val="20000"/>
              </a:spcBef>
              <a:spcAft>
                <a:spcPct val="0"/>
              </a:spcAft>
              <a:buChar char="•"/>
              <a:defRPr sz="2400">
                <a:solidFill>
                  <a:srgbClr val="777777"/>
                </a:solidFill>
                <a:latin typeface="Trebuchet MS" panose="020B0603020202020204" pitchFamily="34" charset="0"/>
              </a:defRPr>
            </a:lvl6pPr>
            <a:lvl7pPr marL="2971800" indent="-228600" eaLnBrk="0" fontAlgn="base" hangingPunct="0">
              <a:spcBef>
                <a:spcPct val="20000"/>
              </a:spcBef>
              <a:spcAft>
                <a:spcPct val="0"/>
              </a:spcAft>
              <a:buChar char="•"/>
              <a:defRPr sz="2400">
                <a:solidFill>
                  <a:srgbClr val="777777"/>
                </a:solidFill>
                <a:latin typeface="Trebuchet MS" panose="020B0603020202020204" pitchFamily="34" charset="0"/>
              </a:defRPr>
            </a:lvl7pPr>
            <a:lvl8pPr marL="3429000" indent="-228600" eaLnBrk="0" fontAlgn="base" hangingPunct="0">
              <a:spcBef>
                <a:spcPct val="20000"/>
              </a:spcBef>
              <a:spcAft>
                <a:spcPct val="0"/>
              </a:spcAft>
              <a:buChar char="•"/>
              <a:defRPr sz="2400">
                <a:solidFill>
                  <a:srgbClr val="777777"/>
                </a:solidFill>
                <a:latin typeface="Trebuchet MS" panose="020B0603020202020204" pitchFamily="34" charset="0"/>
              </a:defRPr>
            </a:lvl8pPr>
            <a:lvl9pPr marL="3886200" indent="-228600" eaLnBrk="0" fontAlgn="base" hangingPunct="0">
              <a:spcBef>
                <a:spcPct val="20000"/>
              </a:spcBef>
              <a:spcAft>
                <a:spcPct val="0"/>
              </a:spcAft>
              <a:buChar char="•"/>
              <a:defRPr sz="2400">
                <a:solidFill>
                  <a:srgbClr val="777777"/>
                </a:solidFill>
                <a:latin typeface="Trebuchet MS" panose="020B0603020202020204" pitchFamily="34" charset="0"/>
              </a:defRPr>
            </a:lvl9pPr>
          </a:lstStyle>
          <a:p>
            <a:pPr>
              <a:spcBef>
                <a:spcPct val="0"/>
              </a:spcBef>
            </a:pPr>
            <a:fld id="{4A41B109-DA20-455A-A756-3B892F37A5C8}" type="slidenum">
              <a:rPr lang="en-US" altLang="en-US" sz="1600">
                <a:solidFill>
                  <a:schemeClr val="tx1"/>
                </a:solidFill>
                <a:latin typeface="Arial" panose="020B0604020202020204" pitchFamily="34" charset="0"/>
              </a:rPr>
              <a:pPr>
                <a:spcBef>
                  <a:spcPct val="0"/>
                </a:spcBef>
              </a:pPr>
              <a:t>7</a:t>
            </a:fld>
            <a:endParaRPr lang="en-US" altLang="en-US" sz="600">
              <a:solidFill>
                <a:schemeClr val="tx1"/>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endParaRPr lang="en-US" altLang="en-US"/>
          </a:p>
        </p:txBody>
      </p:sp>
      <p:graphicFrame>
        <p:nvGraphicFramePr>
          <p:cNvPr id="45059" name="Object 2"/>
          <p:cNvGraphicFramePr>
            <a:graphicFrameLocks noChangeAspect="1"/>
          </p:cNvGraphicFramePr>
          <p:nvPr/>
        </p:nvGraphicFramePr>
        <p:xfrm>
          <a:off x="0" y="0"/>
          <a:ext cx="9144000" cy="6859588"/>
        </p:xfrm>
        <a:graphic>
          <a:graphicData uri="http://schemas.openxmlformats.org/presentationml/2006/ole">
            <mc:AlternateContent xmlns:mc="http://schemas.openxmlformats.org/markup-compatibility/2006">
              <mc:Choice xmlns:v="urn:schemas-microsoft-com:vml" Requires="v">
                <p:oleObj spid="_x0000_s67585" name="Acrobat Document" r:id="rId4" imgW="6857143" imgH="5144218" progId="AcroExch.Document.11">
                  <p:embed/>
                </p:oleObj>
              </mc:Choice>
              <mc:Fallback>
                <p:oleObj name="Acrobat Document" r:id="rId4" imgW="6857143" imgH="5144218" progId="AcroExch.Document.11">
                  <p:embed/>
                  <p:pic>
                    <p:nvPicPr>
                      <p:cNvPr id="45059"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7772400" cy="1362075"/>
          </a:xfrm>
        </p:spPr>
        <p:txBody>
          <a:bodyPr/>
          <a:lstStyle/>
          <a:p>
            <a:pPr algn="ctr">
              <a:defRPr/>
            </a:pPr>
            <a:r>
              <a:rPr lang="en-US" dirty="0"/>
              <a:t>AMONG ALL STATES, Virginia </a:t>
            </a:r>
            <a:r>
              <a:rPr lang="en-US" dirty="0" err="1"/>
              <a:t>RaNKS</a:t>
            </a:r>
            <a:r>
              <a:rPr lang="en-US" dirty="0"/>
              <a:t> 21</a:t>
            </a:r>
            <a:r>
              <a:rPr lang="en-US" baseline="30000" dirty="0"/>
              <a:t>ST</a:t>
            </a:r>
            <a:r>
              <a:rPr lang="en-US" dirty="0"/>
              <a:t> IN HEALTH STATUS</a:t>
            </a:r>
          </a:p>
        </p:txBody>
      </p:sp>
      <p:sp>
        <p:nvSpPr>
          <p:cNvPr id="3" name="TextBox 2"/>
          <p:cNvSpPr txBox="1"/>
          <p:nvPr/>
        </p:nvSpPr>
        <p:spPr>
          <a:xfrm>
            <a:off x="0" y="6324600"/>
            <a:ext cx="6705600" cy="261938"/>
          </a:xfrm>
          <a:prstGeom prst="rect">
            <a:avLst/>
          </a:prstGeom>
          <a:noFill/>
        </p:spPr>
        <p:txBody>
          <a:bodyPr>
            <a:spAutoFit/>
          </a:bodyPr>
          <a:lstStyle/>
          <a:p>
            <a:pPr>
              <a:defRPr/>
            </a:pPr>
            <a:r>
              <a:rPr lang="en-US" sz="1050" dirty="0">
                <a:latin typeface="Arial" charset="0"/>
              </a:rPr>
              <a:t>Data Source: America’s Health Rankings, United Health Foundation Scorecard-2015</a:t>
            </a:r>
          </a:p>
        </p:txBody>
      </p:sp>
      <p:sp>
        <p:nvSpPr>
          <p:cNvPr id="47108" name="Slide Number Placeholder 1"/>
          <p:cNvSpPr txBox="1">
            <a:spLocks/>
          </p:cNvSpPr>
          <p:nvPr/>
        </p:nvSpPr>
        <p:spPr bwMode="auto">
          <a:xfrm>
            <a:off x="0" y="6553200"/>
            <a:ext cx="2030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400">
                <a:solidFill>
                  <a:srgbClr val="4D4D4D"/>
                </a:solidFill>
                <a:latin typeface="Trebuchet MS" panose="020B0603020202020204" pitchFamily="34" charset="0"/>
              </a:defRPr>
            </a:lvl1pPr>
            <a:lvl2pPr marL="742950" indent="-285750">
              <a:spcBef>
                <a:spcPct val="20000"/>
              </a:spcBef>
              <a:buChar char="•"/>
              <a:defRPr sz="2400">
                <a:solidFill>
                  <a:srgbClr val="777777"/>
                </a:solidFill>
                <a:latin typeface="Trebuchet MS" panose="020B0603020202020204" pitchFamily="34" charset="0"/>
              </a:defRPr>
            </a:lvl2pPr>
            <a:lvl3pPr marL="1143000" indent="-228600">
              <a:spcBef>
                <a:spcPct val="20000"/>
              </a:spcBef>
              <a:buChar char="•"/>
              <a:defRPr sz="2400">
                <a:solidFill>
                  <a:srgbClr val="777777"/>
                </a:solidFill>
                <a:latin typeface="Trebuchet MS" panose="020B0603020202020204" pitchFamily="34" charset="0"/>
              </a:defRPr>
            </a:lvl3pPr>
            <a:lvl4pPr marL="1600200" indent="-228600">
              <a:spcBef>
                <a:spcPct val="20000"/>
              </a:spcBef>
              <a:buChar char="•"/>
              <a:defRPr sz="2400">
                <a:solidFill>
                  <a:srgbClr val="777777"/>
                </a:solidFill>
                <a:latin typeface="Trebuchet MS" panose="020B0603020202020204" pitchFamily="34" charset="0"/>
              </a:defRPr>
            </a:lvl4pPr>
            <a:lvl5pPr marL="2057400" indent="-228600">
              <a:spcBef>
                <a:spcPct val="20000"/>
              </a:spcBef>
              <a:buChar char="•"/>
              <a:defRPr sz="2400">
                <a:solidFill>
                  <a:srgbClr val="777777"/>
                </a:solidFill>
                <a:latin typeface="Trebuchet MS" panose="020B0603020202020204" pitchFamily="34" charset="0"/>
              </a:defRPr>
            </a:lvl5pPr>
            <a:lvl6pPr marL="2514600" indent="-228600" eaLnBrk="0" fontAlgn="base" hangingPunct="0">
              <a:spcBef>
                <a:spcPct val="20000"/>
              </a:spcBef>
              <a:spcAft>
                <a:spcPct val="0"/>
              </a:spcAft>
              <a:buChar char="•"/>
              <a:defRPr sz="2400">
                <a:solidFill>
                  <a:srgbClr val="777777"/>
                </a:solidFill>
                <a:latin typeface="Trebuchet MS" panose="020B0603020202020204" pitchFamily="34" charset="0"/>
              </a:defRPr>
            </a:lvl6pPr>
            <a:lvl7pPr marL="2971800" indent="-228600" eaLnBrk="0" fontAlgn="base" hangingPunct="0">
              <a:spcBef>
                <a:spcPct val="20000"/>
              </a:spcBef>
              <a:spcAft>
                <a:spcPct val="0"/>
              </a:spcAft>
              <a:buChar char="•"/>
              <a:defRPr sz="2400">
                <a:solidFill>
                  <a:srgbClr val="777777"/>
                </a:solidFill>
                <a:latin typeface="Trebuchet MS" panose="020B0603020202020204" pitchFamily="34" charset="0"/>
              </a:defRPr>
            </a:lvl7pPr>
            <a:lvl8pPr marL="3429000" indent="-228600" eaLnBrk="0" fontAlgn="base" hangingPunct="0">
              <a:spcBef>
                <a:spcPct val="20000"/>
              </a:spcBef>
              <a:spcAft>
                <a:spcPct val="0"/>
              </a:spcAft>
              <a:buChar char="•"/>
              <a:defRPr sz="2400">
                <a:solidFill>
                  <a:srgbClr val="777777"/>
                </a:solidFill>
                <a:latin typeface="Trebuchet MS" panose="020B0603020202020204" pitchFamily="34" charset="0"/>
              </a:defRPr>
            </a:lvl8pPr>
            <a:lvl9pPr marL="3886200" indent="-228600" eaLnBrk="0" fontAlgn="base" hangingPunct="0">
              <a:spcBef>
                <a:spcPct val="20000"/>
              </a:spcBef>
              <a:spcAft>
                <a:spcPct val="0"/>
              </a:spcAft>
              <a:buChar char="•"/>
              <a:defRPr sz="2400">
                <a:solidFill>
                  <a:srgbClr val="777777"/>
                </a:solidFill>
                <a:latin typeface="Trebuchet MS" panose="020B0603020202020204" pitchFamily="34" charset="0"/>
              </a:defRPr>
            </a:lvl9pPr>
          </a:lstStyle>
          <a:p>
            <a:pPr>
              <a:spcBef>
                <a:spcPct val="0"/>
              </a:spcBef>
            </a:pPr>
            <a:fld id="{8D4E8A0C-4D14-432F-ADAC-231B665205CA}" type="slidenum">
              <a:rPr lang="en-US" altLang="en-US" sz="1600">
                <a:solidFill>
                  <a:schemeClr val="tx1"/>
                </a:solidFill>
                <a:latin typeface="Arial" panose="020B0604020202020204" pitchFamily="34" charset="0"/>
              </a:rPr>
              <a:pPr>
                <a:spcBef>
                  <a:spcPct val="0"/>
                </a:spcBef>
              </a:pPr>
              <a:t>9</a:t>
            </a:fld>
            <a:endParaRPr lang="en-US" altLang="en-US" sz="600">
              <a:solidFill>
                <a:schemeClr val="tx1"/>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FM 2014 plen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VHF">
  <a:themeElements>
    <a:clrScheme name="NVHF">
      <a:dk1>
        <a:sysClr val="windowText" lastClr="000000"/>
      </a:dk1>
      <a:lt1>
        <a:sysClr val="window" lastClr="FFFFFF"/>
      </a:lt1>
      <a:dk2>
        <a:srgbClr val="1F497D"/>
      </a:dk2>
      <a:lt2>
        <a:srgbClr val="EEECE1"/>
      </a:lt2>
      <a:accent1>
        <a:srgbClr val="135091"/>
      </a:accent1>
      <a:accent2>
        <a:srgbClr val="9E9C98"/>
      </a:accent2>
      <a:accent3>
        <a:srgbClr val="3C3C3B"/>
      </a:accent3>
      <a:accent4>
        <a:srgbClr val="999A98"/>
      </a:accent4>
      <a:accent5>
        <a:srgbClr val="471F49"/>
      </a:accent5>
      <a:accent6>
        <a:srgbClr val="BCB48C"/>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NVHF">
  <a:themeElements>
    <a:clrScheme name="NVHF">
      <a:dk1>
        <a:sysClr val="windowText" lastClr="000000"/>
      </a:dk1>
      <a:lt1>
        <a:sysClr val="window" lastClr="FFFFFF"/>
      </a:lt1>
      <a:dk2>
        <a:srgbClr val="1F497D"/>
      </a:dk2>
      <a:lt2>
        <a:srgbClr val="EEECE1"/>
      </a:lt2>
      <a:accent1>
        <a:srgbClr val="135091"/>
      </a:accent1>
      <a:accent2>
        <a:srgbClr val="9E9C98"/>
      </a:accent2>
      <a:accent3>
        <a:srgbClr val="3C3C3B"/>
      </a:accent3>
      <a:accent4>
        <a:srgbClr val="999A98"/>
      </a:accent4>
      <a:accent5>
        <a:srgbClr val="471F49"/>
      </a:accent5>
      <a:accent6>
        <a:srgbClr val="BCB48C"/>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A97454CA89A341BCBFC8A3C8D2FEDE" ma:contentTypeVersion="15" ma:contentTypeDescription="Create a new document." ma:contentTypeScope="" ma:versionID="6b79cecb5daeadcc7af9a1507735e16f">
  <xsd:schema xmlns:xsd="http://www.w3.org/2001/XMLSchema" xmlns:xs="http://www.w3.org/2001/XMLSchema" xmlns:p="http://schemas.microsoft.com/office/2006/metadata/properties" xmlns:ns1="http://schemas.microsoft.com/sharepoint/v3" xmlns:ns2="bedfb24e-79bb-4efe-bd94-3de63013edc1" xmlns:ns3="30161448-a2f4-42cc-a32d-1a91d52e00b3" targetNamespace="http://schemas.microsoft.com/office/2006/metadata/properties" ma:root="true" ma:fieldsID="c10a93745908b594a3fb60950f39c9c5" ns1:_="" ns2:_="" ns3:_="">
    <xsd:import namespace="http://schemas.microsoft.com/sharepoint/v3"/>
    <xsd:import namespace="bedfb24e-79bb-4efe-bd94-3de63013edc1"/>
    <xsd:import namespace="30161448-a2f4-42cc-a32d-1a91d52e00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dfb24e-79bb-4efe-bd94-3de63013ed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161448-a2f4-42cc-a32d-1a91d52e00b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8EFA77-053E-40AD-9665-AC3341470D5B}">
  <ds:schemaRefs>
    <ds:schemaRef ds:uri="http://schemas.microsoft.com/sharepoint/v3/contenttype/forms"/>
  </ds:schemaRefs>
</ds:datastoreItem>
</file>

<file path=customXml/itemProps2.xml><?xml version="1.0" encoding="utf-8"?>
<ds:datastoreItem xmlns:ds="http://schemas.openxmlformats.org/officeDocument/2006/customXml" ds:itemID="{324296AF-6FC7-418A-9FA9-3B23A4113FD6}">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48F0DFA3-B6D4-4F28-9140-075AF375B8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edfb24e-79bb-4efe-bd94-3de63013edc1"/>
    <ds:schemaRef ds:uri="30161448-a2f4-42cc-a32d-1a91d52e00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3846</TotalTime>
  <Words>1691</Words>
  <Application>Microsoft Office PowerPoint</Application>
  <PresentationFormat>On-screen Show (4:3)</PresentationFormat>
  <Paragraphs>268</Paragraphs>
  <Slides>46</Slides>
  <Notes>23</Notes>
  <HiddenSlides>0</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Default Design</vt:lpstr>
      <vt:lpstr>STFM 2014 plenary</vt:lpstr>
      <vt:lpstr>1_NVHF</vt:lpstr>
      <vt:lpstr>2_NVHF</vt:lpstr>
      <vt:lpstr>Upstream Matters:  What’s Really Affecting Our Health?</vt:lpstr>
      <vt:lpstr>Intentionally Designing Health and Well-Being in Northern Virginia</vt:lpstr>
      <vt:lpstr>Outline</vt:lpstr>
      <vt:lpstr>County Health Rankings</vt:lpstr>
      <vt:lpstr>Health Factor Rankings for Virginia Counties (2016)</vt:lpstr>
      <vt:lpstr>Health Outcome Rankings for Virginia Counties (2016)</vt:lpstr>
      <vt:lpstr>PowerPoint Presentation</vt:lpstr>
      <vt:lpstr>PowerPoint Presentation</vt:lpstr>
      <vt:lpstr>AMONG ALL STATES, Virginia RaNKS 21ST IN HEALTH STATUS</vt:lpstr>
      <vt:lpstr>Infant Mortality</vt:lpstr>
      <vt:lpstr>Health Opportunity Index </vt:lpstr>
      <vt:lpstr>PowerPoint Presentation</vt:lpstr>
      <vt:lpstr>PowerPoint Presentation</vt:lpstr>
      <vt:lpstr>The Geography of Inequality</vt:lpstr>
      <vt:lpstr>PowerPoint Presentation</vt:lpstr>
      <vt:lpstr>PowerPoint Presentation</vt:lpstr>
      <vt:lpstr>PowerPoint Presentation</vt:lpstr>
      <vt:lpstr>Intentional Design:   A Population Health Approach</vt:lpstr>
      <vt:lpstr>PowerPoint Presentation</vt:lpstr>
      <vt:lpstr>PowerPoint Presentation</vt:lpstr>
      <vt:lpstr>PowerPoint Presentation</vt:lpstr>
      <vt:lpstr>       Thank You!  Together, we will make Virginia the healthiest state in the nation </vt:lpstr>
      <vt:lpstr>A Study in Contrasts: Why Life Expectancy Varies In Northern Virginia </vt:lpstr>
      <vt:lpstr>Acknowledgments</vt:lpstr>
      <vt:lpstr>The good health of  Northern Virginia</vt:lpstr>
      <vt:lpstr>PowerPoint Presentation</vt:lpstr>
      <vt:lpstr>Life expectancy in Northern Virginia,  by census tract</vt:lpstr>
      <vt:lpstr>Life expectancy, Fairfax County,  by census tract</vt:lpstr>
      <vt:lpstr>Life expectancy, Prince William County,  by census tract</vt:lpstr>
      <vt:lpstr>Online interactive tool</vt:lpstr>
      <vt:lpstr>Online interactive tool (continued)</vt:lpstr>
      <vt:lpstr>Methods</vt:lpstr>
      <vt:lpstr>PowerPoint Presentation</vt:lpstr>
      <vt:lpstr>Census Tract 1022 in Columbia Heights, Arlington County</vt:lpstr>
      <vt:lpstr>Columbia Heights</vt:lpstr>
      <vt:lpstr>Dumfries vs. Montclair, Prince William County </vt:lpstr>
      <vt:lpstr>Dumfries vs. Montclair, Prince William County </vt:lpstr>
      <vt:lpstr>Dumfries vs. Montclair, Prince William County </vt:lpstr>
      <vt:lpstr>Seminary Hill vs. Beauregard, Alexandria </vt:lpstr>
      <vt:lpstr>Why the Differences?</vt:lpstr>
      <vt:lpstr>Hybla Valley vs Fort Hunt, Fairfax County</vt:lpstr>
      <vt:lpstr>PowerPoint Presentation</vt:lpstr>
      <vt:lpstr>PowerPoint Presentation</vt:lpstr>
      <vt:lpstr>Policy implications</vt:lpstr>
      <vt:lpstr>Contact Information</vt:lpstr>
      <vt:lpstr>Group Discussion</vt:lpstr>
    </vt:vector>
  </TitlesOfParts>
  <Company>VDH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rstepanek</dc:creator>
  <cp:lastModifiedBy>Lowell Dempsey</cp:lastModifiedBy>
  <cp:revision>356</cp:revision>
  <cp:lastPrinted>2016-01-13T19:14:32Z</cp:lastPrinted>
  <dcterms:created xsi:type="dcterms:W3CDTF">2008-08-05T14:53:59Z</dcterms:created>
  <dcterms:modified xsi:type="dcterms:W3CDTF">2021-08-26T19:58:52Z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0x010100DBA97454CA89A341BCBFC8A3C8D2FEDE</vt:lpwstr>
  </property>
  <property fmtid="{D5CDD505-2E9C-101B-9397-08002B2CF9AE}" pid="3" name="Order">
    <vt:r8>100</vt:r8>
  </property>
</Properties>
</file>